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_rels/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notesSlides/_rels/notesSlide1.xml.rels" ContentType="application/vnd.openxmlformats-package.relationships+xml"/>
  <Override PartName="/ppt/notesSlides/notesSlide1.xml" ContentType="application/vnd.openxmlformats-officedocument.presentationml.notesSlide+xml"/>
  <Override PartName="/ppt/_rels/presentation.xml.rels" ContentType="application/vnd.openxmlformats-package.relationships+xml"/>
  <Override PartName="/ppt/media/image4.png" ContentType="image/png"/>
  <Override PartName="/ppt/media/image6.jpeg" ContentType="image/jpeg"/>
  <Override PartName="/ppt/media/image2.jpeg" ContentType="image/jpeg"/>
  <Override PartName="/ppt/media/image3.png" ContentType="image/png"/>
  <Override PartName="/ppt/media/image1.jpeg" ContentType="image/jpeg"/>
  <Override PartName="/ppt/media/image8.png" ContentType="image/png"/>
  <Override PartName="/ppt/media/image7.jpeg" ContentType="image/jpeg"/>
  <Override PartName="/ppt/media/image5.png" ContentType="image/png"/>
  <Override PartName="/ppt/slides/slide1.xml" ContentType="application/vnd.openxmlformats-officedocument.presentationml.slide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2.xml" ContentType="application/vnd.openxmlformats-officedocument.presentationml.slide+xml"/>
  <Override PartName="/ppt/presentation.xml" ContentType="application/vnd.openxmlformats-officedocument.presentationml.presentation.main+xml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notesMasterIdLst>
    <p:notesMasterId r:id="rId3"/>
  </p:notesMasterIdLst>
  <p:sldIdLst>
    <p:sldId id="256" r:id="rId4"/>
    <p:sldId id="257" r:id="rId5"/>
  </p:sldIdLst>
  <p:sldSz cx="10693400" cy="7561262"/>
  <p:notesSz cx="9872662" cy="6797675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5" Type="http://schemas.openxmlformats.org/officeDocument/2006/relationships/slide" Target="slides/slide2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ru-RU" sz="4400" spc="-1" strike="noStrike">
                <a:latin typeface="Arial"/>
              </a:rPr>
              <a:t>Для перемещения страницы щёлкните мышью</a:t>
            </a:r>
            <a:endParaRPr b="0" lang="ru-RU" sz="4400" spc="-1" strike="noStrike">
              <a:latin typeface="Arial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ru-RU" sz="2000" spc="-1" strike="noStrike">
                <a:latin typeface="Arial"/>
              </a:rPr>
              <a:t>Для правки формата примечаний щёлкните мышью</a:t>
            </a:r>
            <a:endParaRPr b="0" lang="ru-RU" sz="2000" spc="-1" strike="noStrike">
              <a:latin typeface="Arial"/>
            </a:endParaRPr>
          </a:p>
        </p:txBody>
      </p:sp>
      <p:sp>
        <p:nvSpPr>
          <p:cNvPr id="41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ru-RU" sz="1400" spc="-1" strike="noStrike">
                <a:latin typeface="Times New Roman"/>
              </a:rPr>
              <a:t>&lt;верхний колонтитул&gt;</a:t>
            </a:r>
            <a:endParaRPr b="0" lang="ru-RU" sz="1400" spc="-1" strike="noStrike">
              <a:latin typeface="Times New Roman"/>
            </a:endParaRPr>
          </a:p>
        </p:txBody>
      </p:sp>
      <p:sp>
        <p:nvSpPr>
          <p:cNvPr id="42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/>
            <a:r>
              <a:rPr b="0" lang="ru-RU" sz="1400" spc="-1" strike="noStrike">
                <a:latin typeface="Times New Roman"/>
              </a:rPr>
              <a:t>&lt;дата/время&gt;</a:t>
            </a:r>
            <a:endParaRPr b="0" lang="ru-RU" sz="1400" spc="-1" strike="noStrike">
              <a:latin typeface="Times New Roman"/>
            </a:endParaRPr>
          </a:p>
        </p:txBody>
      </p:sp>
      <p:sp>
        <p:nvSpPr>
          <p:cNvPr id="43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r>
              <a:rPr b="0" lang="ru-RU" sz="1400" spc="-1" strike="noStrike">
                <a:latin typeface="Times New Roman"/>
              </a:rPr>
              <a:t>&lt;нижний колонтитул&gt;</a:t>
            </a:r>
            <a:endParaRPr b="0" lang="ru-RU" sz="1400" spc="-1" strike="noStrike">
              <a:latin typeface="Times New Roman"/>
            </a:endParaRPr>
          </a:p>
        </p:txBody>
      </p:sp>
      <p:sp>
        <p:nvSpPr>
          <p:cNvPr id="44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pPr algn="r"/>
            <a:fld id="{C28C22DD-254E-4C05-8223-A71F0FBF5776}" type="slidenum">
              <a:rPr b="0" lang="ru-RU" sz="1400" spc="-1" strike="noStrike">
                <a:latin typeface="Times New Roman"/>
              </a:rPr>
              <a:t>&lt;номер&gt;</a:t>
            </a:fld>
            <a:endParaRPr b="0" lang="ru-RU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sldImg"/>
          </p:nvPr>
        </p:nvSpPr>
        <p:spPr>
          <a:xfrm>
            <a:off x="3133800" y="509760"/>
            <a:ext cx="3602880" cy="2548800"/>
          </a:xfrm>
          <a:prstGeom prst="rect">
            <a:avLst/>
          </a:prstGeom>
        </p:spPr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987120" y="3228840"/>
            <a:ext cx="7896600" cy="3057480"/>
          </a:xfrm>
          <a:prstGeom prst="rect">
            <a:avLst/>
          </a:prstGeom>
        </p:spPr>
        <p:txBody>
          <a:bodyPr lIns="91080" rIns="91080" tIns="0" bIns="0">
            <a:normAutofit/>
          </a:bodyPr>
          <a:p>
            <a:endParaRPr b="0" lang="ru-RU" sz="2000" spc="-1" strike="noStrike">
              <a:latin typeface="Arial"/>
            </a:endParaRPr>
          </a:p>
        </p:txBody>
      </p:sp>
      <p:sp>
        <p:nvSpPr>
          <p:cNvPr id="84" name="CustomShape 3"/>
          <p:cNvSpPr/>
          <p:nvPr/>
        </p:nvSpPr>
        <p:spPr>
          <a:xfrm>
            <a:off x="5592240" y="6456600"/>
            <a:ext cx="4276800" cy="338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1080" rIns="91080" tIns="45000" bIns="45000" anchor="b">
            <a:noAutofit/>
          </a:bodyPr>
          <a:p>
            <a:pPr algn="r">
              <a:lnSpc>
                <a:spcPct val="100000"/>
              </a:lnSpc>
            </a:pPr>
            <a:fld id="{E59CF63A-5867-48BC-B48B-E88A707DFCA0}" type="slidenum">
              <a:rPr b="0" lang="ru-RU" sz="1200" spc="-1" strike="noStrike">
                <a:solidFill>
                  <a:srgbClr val="000000"/>
                </a:solidFill>
                <a:latin typeface="+mn-lt"/>
                <a:ea typeface="+mn-ea"/>
              </a:rPr>
              <a:t>1</a:t>
            </a:fld>
            <a:endParaRPr b="0" lang="ru-RU" sz="1200" spc="-1" strike="noStrike">
              <a:latin typeface="Arial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34600" y="301680"/>
            <a:ext cx="9623520" cy="1262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534600" y="1769040"/>
            <a:ext cx="9623520" cy="2091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534600" y="4059720"/>
            <a:ext cx="9623520" cy="2091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534600" y="301680"/>
            <a:ext cx="9623520" cy="1262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534600" y="1769040"/>
            <a:ext cx="4696200" cy="2091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5465880" y="1769040"/>
            <a:ext cx="4696200" cy="2091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534600" y="4059720"/>
            <a:ext cx="4696200" cy="2091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 type="body"/>
          </p:nvPr>
        </p:nvSpPr>
        <p:spPr>
          <a:xfrm>
            <a:off x="5465880" y="4059720"/>
            <a:ext cx="4696200" cy="2091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534600" y="301680"/>
            <a:ext cx="9623520" cy="1262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534600" y="1769040"/>
            <a:ext cx="3098520" cy="2091600"/>
          </a:xfrm>
          <a:prstGeom prst="rect">
            <a:avLst/>
          </a:prstGeom>
        </p:spPr>
        <p:txBody>
          <a:bodyPr lIns="0" rIns="0" tIns="0" bIns="0">
            <a:normAutofit fontScale="88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3788280" y="1769040"/>
            <a:ext cx="3098520" cy="2091600"/>
          </a:xfrm>
          <a:prstGeom prst="rect">
            <a:avLst/>
          </a:prstGeom>
        </p:spPr>
        <p:txBody>
          <a:bodyPr lIns="0" rIns="0" tIns="0" bIns="0">
            <a:normAutofit fontScale="88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7042320" y="1769040"/>
            <a:ext cx="3098520" cy="2091600"/>
          </a:xfrm>
          <a:prstGeom prst="rect">
            <a:avLst/>
          </a:prstGeom>
        </p:spPr>
        <p:txBody>
          <a:bodyPr lIns="0" rIns="0" tIns="0" bIns="0">
            <a:normAutofit fontScale="88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 type="body"/>
          </p:nvPr>
        </p:nvSpPr>
        <p:spPr>
          <a:xfrm>
            <a:off x="534600" y="4059720"/>
            <a:ext cx="3098520" cy="2091600"/>
          </a:xfrm>
          <a:prstGeom prst="rect">
            <a:avLst/>
          </a:prstGeom>
        </p:spPr>
        <p:txBody>
          <a:bodyPr lIns="0" rIns="0" tIns="0" bIns="0">
            <a:normAutofit fontScale="88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7" name="PlaceHolder 6"/>
          <p:cNvSpPr>
            <a:spLocks noGrp="1"/>
          </p:cNvSpPr>
          <p:nvPr>
            <p:ph type="body"/>
          </p:nvPr>
        </p:nvSpPr>
        <p:spPr>
          <a:xfrm>
            <a:off x="3788280" y="4059720"/>
            <a:ext cx="3098520" cy="2091600"/>
          </a:xfrm>
          <a:prstGeom prst="rect">
            <a:avLst/>
          </a:prstGeom>
        </p:spPr>
        <p:txBody>
          <a:bodyPr lIns="0" rIns="0" tIns="0" bIns="0">
            <a:normAutofit fontScale="88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8" name="PlaceHolder 7"/>
          <p:cNvSpPr>
            <a:spLocks noGrp="1"/>
          </p:cNvSpPr>
          <p:nvPr>
            <p:ph type="body"/>
          </p:nvPr>
        </p:nvSpPr>
        <p:spPr>
          <a:xfrm>
            <a:off x="7042320" y="4059720"/>
            <a:ext cx="3098520" cy="2091600"/>
          </a:xfrm>
          <a:prstGeom prst="rect">
            <a:avLst/>
          </a:prstGeom>
        </p:spPr>
        <p:txBody>
          <a:bodyPr lIns="0" rIns="0" tIns="0" bIns="0">
            <a:normAutofit fontScale="88000"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534600" y="301680"/>
            <a:ext cx="9623520" cy="1262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534600" y="1769040"/>
            <a:ext cx="9623520" cy="438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34600" y="301680"/>
            <a:ext cx="9623520" cy="1262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534600" y="1769040"/>
            <a:ext cx="9623520" cy="4385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34600" y="301680"/>
            <a:ext cx="9623520" cy="1262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34600" y="1769040"/>
            <a:ext cx="4696200" cy="4385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 type="body"/>
          </p:nvPr>
        </p:nvSpPr>
        <p:spPr>
          <a:xfrm>
            <a:off x="5465880" y="1769040"/>
            <a:ext cx="4696200" cy="4385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534600" y="301680"/>
            <a:ext cx="9623520" cy="1262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534600" y="301680"/>
            <a:ext cx="9623520" cy="585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34600" y="301680"/>
            <a:ext cx="9623520" cy="1262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534600" y="1769040"/>
            <a:ext cx="4696200" cy="2091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5465880" y="1769040"/>
            <a:ext cx="4696200" cy="4385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 type="body"/>
          </p:nvPr>
        </p:nvSpPr>
        <p:spPr>
          <a:xfrm>
            <a:off x="534600" y="4059720"/>
            <a:ext cx="4696200" cy="2091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534600" y="301680"/>
            <a:ext cx="9623520" cy="1262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534600" y="1769040"/>
            <a:ext cx="4696200" cy="4385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5465880" y="1769040"/>
            <a:ext cx="4696200" cy="2091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5465880" y="4059720"/>
            <a:ext cx="4696200" cy="2091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534600" y="301680"/>
            <a:ext cx="9623520" cy="1262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534600" y="1769040"/>
            <a:ext cx="4696200" cy="2091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5465880" y="1769040"/>
            <a:ext cx="4696200" cy="2091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534600" y="4059720"/>
            <a:ext cx="9623520" cy="2091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Line 1"/>
          <p:cNvSpPr/>
          <p:nvPr/>
        </p:nvSpPr>
        <p:spPr>
          <a:xfrm flipV="1">
            <a:off x="668160" y="910800"/>
            <a:ext cx="360" cy="1008360"/>
          </a:xfrm>
          <a:prstGeom prst="line">
            <a:avLst/>
          </a:prstGeom>
          <a:ln w="19080">
            <a:solidFill>
              <a:schemeClr val="accent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" name="PlaceHolder 2"/>
          <p:cNvSpPr>
            <a:spLocks noGrp="1"/>
          </p:cNvSpPr>
          <p:nvPr>
            <p:ph type="title"/>
          </p:nvPr>
        </p:nvSpPr>
        <p:spPr>
          <a:xfrm>
            <a:off x="534600" y="301680"/>
            <a:ext cx="9623520" cy="1262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ru-RU" sz="4400" spc="-1" strike="noStrike">
                <a:latin typeface="Arial"/>
              </a:rPr>
              <a:t>Для правки текста заглавия щёлкните мышью</a:t>
            </a:r>
            <a:endParaRPr b="0" lang="ru-RU" sz="4400" spc="-1" strike="noStrike"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body"/>
          </p:nvPr>
        </p:nvSpPr>
        <p:spPr>
          <a:xfrm>
            <a:off x="534600" y="1769040"/>
            <a:ext cx="9623520" cy="4385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latin typeface="Arial"/>
              </a:rPr>
              <a:t>Для правки структуры щёлкните мышью</a:t>
            </a:r>
            <a:endParaRPr b="0" lang="ru-R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latin typeface="Arial"/>
              </a:rPr>
              <a:t>Второй уровень структуры</a:t>
            </a:r>
            <a:endParaRPr b="0" lang="ru-R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latin typeface="Arial"/>
              </a:rPr>
              <a:t>Третий уровень структуры</a:t>
            </a:r>
            <a:endParaRPr b="0" lang="ru-R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latin typeface="Arial"/>
              </a:rPr>
              <a:t>Четвёртый уровень структуры</a:t>
            </a:r>
            <a:endParaRPr b="0" lang="ru-R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Пятый уровень структуры</a:t>
            </a:r>
            <a:endParaRPr b="0" lang="ru-R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Шестой уровень структуры</a:t>
            </a:r>
            <a:endParaRPr b="0" lang="ru-R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Седьмой уровень структуры</a:t>
            </a:r>
            <a:endParaRPr b="0" lang="ru-R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hyperlink" Target="http://www.pcson.ru/" TargetMode="External"/><Relationship Id="rId7" Type="http://schemas.openxmlformats.org/officeDocument/2006/relationships/slideLayout" Target="../slideLayouts/slideLayout1.xml"/><Relationship Id="rId8" Type="http://schemas.openxmlformats.org/officeDocument/2006/relationships/notesSlide" Target="../notesSlides/notesSlide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image" Target="../media/image7.jpeg"/><Relationship Id="rId3" Type="http://schemas.openxmlformats.org/officeDocument/2006/relationships/image" Target="../media/image8.png"/><Relationship Id="rId4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CustomShape 1"/>
          <p:cNvSpPr/>
          <p:nvPr/>
        </p:nvSpPr>
        <p:spPr>
          <a:xfrm>
            <a:off x="0" y="9720"/>
            <a:ext cx="10711080" cy="7550280"/>
          </a:xfrm>
          <a:prstGeom prst="rect">
            <a:avLst/>
          </a:prstGeom>
          <a:solidFill>
            <a:schemeClr val="accent6"/>
          </a:solidFill>
          <a:ln w="19080">
            <a:solidFill>
              <a:schemeClr val="accent6"/>
            </a:solidFill>
            <a:rou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/>
        </p:style>
      </p:sp>
      <p:sp>
        <p:nvSpPr>
          <p:cNvPr id="46" name="CustomShape 2"/>
          <p:cNvSpPr/>
          <p:nvPr/>
        </p:nvSpPr>
        <p:spPr>
          <a:xfrm>
            <a:off x="3722760" y="282240"/>
            <a:ext cx="3238560" cy="7143120"/>
          </a:xfrm>
          <a:prstGeom prst="rect">
            <a:avLst/>
          </a:prstGeom>
          <a:gradFill rotWithShape="0">
            <a:gsLst>
              <a:gs pos="0">
                <a:srgbClr val="c6e6ff"/>
              </a:gs>
              <a:gs pos="100000">
                <a:srgbClr val="e9f4ff"/>
              </a:gs>
            </a:gsLst>
            <a:lin ang="16200000"/>
          </a:gradFill>
          <a:ln>
            <a:noFill/>
          </a:ln>
          <a:effectLst>
            <a:outerShdw blurRad="40000" dir="5400000" dist="2016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47" name="CustomShape 3"/>
          <p:cNvSpPr/>
          <p:nvPr/>
        </p:nvSpPr>
        <p:spPr>
          <a:xfrm>
            <a:off x="7276680" y="9720"/>
            <a:ext cx="3392640" cy="7162560"/>
          </a:xfrm>
          <a:prstGeom prst="rect">
            <a:avLst/>
          </a:prstGeom>
          <a:gradFill rotWithShape="0">
            <a:gsLst>
              <a:gs pos="0">
                <a:srgbClr val="c6e6ff"/>
              </a:gs>
              <a:gs pos="100000">
                <a:srgbClr val="e9f4ff"/>
              </a:gs>
            </a:gsLst>
            <a:lin ang="16200000"/>
          </a:gradFill>
          <a:ln>
            <a:noFill/>
          </a:ln>
          <a:effectLst>
            <a:outerShdw blurRad="40000" dir="5400000" dist="2016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48" name="CustomShape 4"/>
          <p:cNvSpPr/>
          <p:nvPr/>
        </p:nvSpPr>
        <p:spPr>
          <a:xfrm>
            <a:off x="511920" y="1880640"/>
            <a:ext cx="2713320" cy="53330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9720" rIns="99720" tIns="49680" bIns="49680">
            <a:noAutofit/>
          </a:bodyPr>
          <a:p>
            <a:pPr algn="r">
              <a:lnSpc>
                <a:spcPct val="100000"/>
              </a:lnSpc>
            </a:pPr>
            <a:r>
              <a:rPr b="1" i="1" lang="ru-RU" sz="1100" spc="-1" strike="noStrike">
                <a:solidFill>
                  <a:srgbClr val="305250"/>
                </a:solidFill>
                <a:latin typeface="Georgia"/>
                <a:ea typeface="DejaVu Sans"/>
              </a:rPr>
              <a:t>г. АРСЕНЬЕВ                                                    проспект Горького, 24</a:t>
            </a:r>
            <a:endParaRPr b="0" lang="ru-RU" sz="11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i="1" lang="ru-RU" sz="1100" spc="-1" strike="noStrike">
                <a:solidFill>
                  <a:srgbClr val="305250"/>
                </a:solidFill>
                <a:latin typeface="Georgia"/>
                <a:ea typeface="DejaVu Sans"/>
              </a:rPr>
              <a:t>Заведующий отделением,</a:t>
            </a:r>
            <a:endParaRPr b="0" lang="ru-RU" sz="11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i="1" lang="ru-RU" sz="1100" spc="-1" strike="noStrike">
                <a:solidFill>
                  <a:srgbClr val="305250"/>
                </a:solidFill>
                <a:latin typeface="Georgia"/>
                <a:ea typeface="DejaVu Sans"/>
              </a:rPr>
              <a:t>Специалист по социальной работе</a:t>
            </a:r>
            <a:endParaRPr b="0" lang="ru-RU" sz="1100" spc="-1" strike="noStrike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b="1" i="1" lang="ru-RU" sz="1100" spc="-1" strike="noStrike">
                <a:solidFill>
                  <a:srgbClr val="305250"/>
                </a:solidFill>
                <a:latin typeface="Georgia"/>
                <a:ea typeface="DejaVu Sans"/>
              </a:rPr>
              <a:t>8 ( 42361 ) 4-43-78</a:t>
            </a:r>
            <a:endParaRPr b="0" lang="ru-RU" sz="11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i="1" lang="ru-RU" sz="1100" spc="-1" strike="noStrike">
                <a:solidFill>
                  <a:srgbClr val="305250"/>
                </a:solidFill>
                <a:latin typeface="Georgia"/>
                <a:ea typeface="DejaVu Sans"/>
              </a:rPr>
              <a:t>Психолог</a:t>
            </a:r>
            <a:endParaRPr b="0" lang="ru-RU" sz="11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i="1" lang="ru-RU" sz="1100" spc="-1" strike="noStrike">
                <a:solidFill>
                  <a:srgbClr val="305250"/>
                </a:solidFill>
                <a:latin typeface="Georgia"/>
                <a:ea typeface="DejaVu Sans"/>
              </a:rPr>
              <a:t>телефон «ДОВЕРИЕ»:</a:t>
            </a:r>
            <a:endParaRPr b="0" lang="ru-RU" sz="1100" spc="-1" strike="noStrike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b="1" i="1" lang="ru-RU" sz="1100" spc="-1" strike="noStrike">
                <a:solidFill>
                  <a:srgbClr val="305250"/>
                </a:solidFill>
                <a:latin typeface="Georgia"/>
                <a:ea typeface="DejaVu Sans"/>
              </a:rPr>
              <a:t>8 902 055 56-65</a:t>
            </a:r>
            <a:endParaRPr b="0" lang="ru-RU" sz="11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i="1" lang="ru-RU" sz="1100" spc="-1" strike="noStrike">
                <a:solidFill>
                  <a:srgbClr val="305250"/>
                </a:solidFill>
                <a:latin typeface="Georgia"/>
                <a:ea typeface="DejaVu Sans"/>
              </a:rPr>
              <a:t>________________</a:t>
            </a:r>
            <a:r>
              <a:rPr b="1" i="1" lang="ru-RU" sz="1300" spc="-1" strike="noStrike">
                <a:solidFill>
                  <a:srgbClr val="305250"/>
                </a:solidFill>
                <a:latin typeface="Georgia"/>
                <a:ea typeface="DejaVu Sans"/>
              </a:rPr>
              <a:t>________</a:t>
            </a:r>
            <a:endParaRPr b="0" lang="ru-RU" sz="1300" spc="-1" strike="noStrike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b="1" i="1" lang="ru-RU" sz="1100" spc="-1" strike="noStrike">
                <a:solidFill>
                  <a:srgbClr val="305250"/>
                </a:solidFill>
                <a:latin typeface="Georgia"/>
                <a:ea typeface="DejaVu Sans"/>
              </a:rPr>
              <a:t>с. АНУЧИНО                                                ул. Слизкова, 5</a:t>
            </a:r>
            <a:endParaRPr b="0" lang="ru-RU" sz="11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i="1" lang="ru-RU" sz="1100" spc="-1" strike="noStrike">
                <a:solidFill>
                  <a:srgbClr val="305250"/>
                </a:solidFill>
                <a:latin typeface="Georgia"/>
                <a:ea typeface="DejaVu Sans"/>
              </a:rPr>
              <a:t>Специалист по социальной работе</a:t>
            </a:r>
            <a:endParaRPr b="0" lang="ru-RU" sz="1100" spc="-1" strike="noStrike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b="1" i="1" lang="ru-RU" sz="1100" spc="-1" strike="noStrike">
                <a:solidFill>
                  <a:srgbClr val="305250"/>
                </a:solidFill>
                <a:latin typeface="Georgia"/>
                <a:ea typeface="DejaVu Sans"/>
              </a:rPr>
              <a:t>8 ( 42362 ) 9-16-71</a:t>
            </a:r>
            <a:endParaRPr b="0" lang="ru-RU" sz="11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i="1" lang="ru-RU" sz="1100" spc="-1" strike="noStrike">
                <a:solidFill>
                  <a:srgbClr val="305250"/>
                </a:solidFill>
                <a:latin typeface="Georgia"/>
                <a:ea typeface="DejaVu Sans"/>
              </a:rPr>
              <a:t>_________________________</a:t>
            </a:r>
            <a:endParaRPr b="0" lang="ru-RU" sz="1100" spc="-1" strike="noStrike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b="1" i="1" lang="ru-RU" sz="1100" spc="-1" strike="noStrike">
                <a:solidFill>
                  <a:srgbClr val="305250"/>
                </a:solidFill>
                <a:latin typeface="Georgia"/>
                <a:ea typeface="DejaVu Sans"/>
              </a:rPr>
              <a:t>с. ЧУГУЕВКА                                           ул. 50 лет Октября,195-а </a:t>
            </a:r>
            <a:endParaRPr b="0" lang="ru-RU" sz="11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i="1" lang="ru-RU" sz="1100" spc="-1" strike="noStrike">
                <a:solidFill>
                  <a:srgbClr val="305250"/>
                </a:solidFill>
                <a:latin typeface="Georgia"/>
                <a:ea typeface="DejaVu Sans"/>
              </a:rPr>
              <a:t>Специалист по социальной работе</a:t>
            </a:r>
            <a:endParaRPr b="0" lang="ru-RU" sz="1100" spc="-1" strike="noStrike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b="1" i="1" lang="ru-RU" sz="1100" spc="-1" strike="noStrike">
                <a:solidFill>
                  <a:srgbClr val="305250"/>
                </a:solidFill>
                <a:latin typeface="Georgia"/>
                <a:ea typeface="DejaVu Sans"/>
              </a:rPr>
              <a:t>8 ( 42372 ) 2-22-38</a:t>
            </a:r>
            <a:endParaRPr b="0" lang="ru-RU" sz="11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i="1" lang="ru-RU" sz="1100" spc="-1" strike="noStrike">
                <a:solidFill>
                  <a:srgbClr val="305250"/>
                </a:solidFill>
                <a:latin typeface="Georgia"/>
                <a:ea typeface="DejaVu Sans"/>
              </a:rPr>
              <a:t>_________________________</a:t>
            </a:r>
            <a:endParaRPr b="0" lang="ru-RU" sz="1100" spc="-1" strike="noStrike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b="1" i="1" lang="ru-RU" sz="1100" spc="-1" strike="noStrike">
                <a:solidFill>
                  <a:srgbClr val="305250"/>
                </a:solidFill>
                <a:latin typeface="Georgia"/>
                <a:ea typeface="DejaVu Sans"/>
              </a:rPr>
              <a:t>с. ЯКОВЛЕВКА                                 переулок Почтовый, 5</a:t>
            </a:r>
            <a:endParaRPr b="0" lang="ru-RU" sz="11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i="1" lang="ru-RU" sz="1100" spc="-1" strike="noStrike">
                <a:solidFill>
                  <a:srgbClr val="305250"/>
                </a:solidFill>
                <a:latin typeface="Georgia"/>
                <a:ea typeface="DejaVu Sans"/>
              </a:rPr>
              <a:t>Специалист по социальной работе</a:t>
            </a:r>
            <a:endParaRPr b="0" lang="ru-RU" sz="1100" spc="-1" strike="noStrike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b="1" i="1" lang="ru-RU" sz="1100" spc="-1" strike="noStrike">
                <a:solidFill>
                  <a:srgbClr val="305250"/>
                </a:solidFill>
                <a:latin typeface="Georgia"/>
                <a:ea typeface="DejaVu Sans"/>
              </a:rPr>
              <a:t>8 ( 42371 ) 9-13-77</a:t>
            </a:r>
            <a:endParaRPr b="0" lang="ru-RU" sz="11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i="1" lang="ru-RU" sz="1100" spc="-1" strike="noStrike">
                <a:solidFill>
                  <a:srgbClr val="305250"/>
                </a:solidFill>
                <a:latin typeface="Georgia"/>
                <a:ea typeface="DejaVu Sans"/>
              </a:rPr>
              <a:t>_________________________</a:t>
            </a:r>
            <a:endParaRPr b="0" lang="ru-RU" sz="11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i="1" lang="ru-RU" sz="1200" spc="-1" strike="noStrike">
                <a:solidFill>
                  <a:srgbClr val="305250"/>
                </a:solidFill>
                <a:latin typeface="Georgia"/>
                <a:ea typeface="DejaVu Sans"/>
              </a:rPr>
              <a:t>http://www.pcson.ru</a:t>
            </a:r>
            <a:endParaRPr b="0" lang="ru-RU" sz="1200" spc="-1" strike="noStrike">
              <a:latin typeface="Arial"/>
            </a:endParaRPr>
          </a:p>
        </p:txBody>
      </p:sp>
      <p:sp>
        <p:nvSpPr>
          <p:cNvPr id="49" name="CustomShape 5"/>
          <p:cNvSpPr/>
          <p:nvPr/>
        </p:nvSpPr>
        <p:spPr>
          <a:xfrm>
            <a:off x="7208280" y="1124280"/>
            <a:ext cx="3686400" cy="494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9720" rIns="99720" tIns="49680" bIns="49680">
            <a:noAutofit/>
          </a:bodyPr>
          <a:p>
            <a:pPr>
              <a:lnSpc>
                <a:spcPct val="100000"/>
              </a:lnSpc>
            </a:pPr>
            <a:r>
              <a:rPr b="1" lang="ru-RU" sz="2600" spc="-1" strike="noStrike">
                <a:solidFill>
                  <a:srgbClr val="365d5a"/>
                </a:solidFill>
                <a:latin typeface="Georgia"/>
                <a:ea typeface="DotumChe"/>
              </a:rPr>
              <a:t>ПУНКТ ПРОКАТА</a:t>
            </a:r>
            <a:endParaRPr b="0" lang="ru-RU" sz="2600" spc="-1" strike="noStrike">
              <a:latin typeface="Arial"/>
            </a:endParaRPr>
          </a:p>
        </p:txBody>
      </p:sp>
      <p:sp>
        <p:nvSpPr>
          <p:cNvPr id="50" name="CustomShape 6"/>
          <p:cNvSpPr/>
          <p:nvPr/>
        </p:nvSpPr>
        <p:spPr>
          <a:xfrm>
            <a:off x="824040" y="126720"/>
            <a:ext cx="2217240" cy="828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9720" rIns="99720" tIns="49680" bIns="49680">
            <a:noAutofit/>
          </a:bodyPr>
          <a:p>
            <a:pPr algn="ctr">
              <a:lnSpc>
                <a:spcPct val="100000"/>
              </a:lnSpc>
            </a:pPr>
            <a:r>
              <a:rPr b="1" lang="ru-RU" sz="800" spc="-1" strike="noStrike">
                <a:solidFill>
                  <a:srgbClr val="305250"/>
                </a:solidFill>
                <a:latin typeface="Georgia"/>
                <a:ea typeface="DejaVu Sans"/>
              </a:rPr>
              <a:t>Краевое государственное</a:t>
            </a:r>
            <a:endParaRPr b="0" lang="ru-RU" sz="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ru-RU" sz="800" spc="-1" strike="noStrike">
                <a:solidFill>
                  <a:srgbClr val="305250"/>
                </a:solidFill>
                <a:latin typeface="Georgia"/>
                <a:ea typeface="DejaVu Sans"/>
              </a:rPr>
              <a:t>автономное учреждение</a:t>
            </a:r>
            <a:endParaRPr b="0" lang="ru-RU" sz="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ru-RU" sz="800" spc="-1" strike="noStrike">
                <a:solidFill>
                  <a:srgbClr val="305250"/>
                </a:solidFill>
                <a:latin typeface="Georgia"/>
                <a:ea typeface="DejaVu Sans"/>
              </a:rPr>
              <a:t>социального обслуживания</a:t>
            </a:r>
            <a:endParaRPr b="0" lang="ru-RU" sz="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800" spc="-1" strike="noStrike">
              <a:latin typeface="Arial"/>
            </a:endParaRPr>
          </a:p>
        </p:txBody>
      </p:sp>
      <p:sp>
        <p:nvSpPr>
          <p:cNvPr id="51" name="CustomShape 7"/>
          <p:cNvSpPr/>
          <p:nvPr/>
        </p:nvSpPr>
        <p:spPr>
          <a:xfrm>
            <a:off x="7418520" y="7106040"/>
            <a:ext cx="3273480" cy="452160"/>
          </a:xfrm>
          <a:prstGeom prst="parallelogram">
            <a:avLst>
              <a:gd name="adj" fmla="val 25000"/>
            </a:avLst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</a:pPr>
            <a:r>
              <a:rPr b="1" lang="ru-RU" sz="1800" spc="-1" strike="noStrike">
                <a:solidFill>
                  <a:srgbClr val="182928"/>
                </a:solidFill>
                <a:latin typeface="Georgia"/>
                <a:ea typeface="DejaVu Sans"/>
              </a:rPr>
              <a:t>Владивосток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52" name="CustomShape 8"/>
          <p:cNvSpPr/>
          <p:nvPr/>
        </p:nvSpPr>
        <p:spPr>
          <a:xfrm>
            <a:off x="7305120" y="35280"/>
            <a:ext cx="3261600" cy="7090560"/>
          </a:xfrm>
          <a:prstGeom prst="rect">
            <a:avLst/>
          </a:prstGeom>
          <a:noFill/>
          <a:ln w="19080">
            <a:solidFill>
              <a:schemeClr val="accent6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3" name="CustomShape 9"/>
          <p:cNvSpPr/>
          <p:nvPr/>
        </p:nvSpPr>
        <p:spPr>
          <a:xfrm>
            <a:off x="3756240" y="307440"/>
            <a:ext cx="3166560" cy="7054560"/>
          </a:xfrm>
          <a:prstGeom prst="rect">
            <a:avLst/>
          </a:prstGeom>
          <a:noFill/>
          <a:ln w="19080">
            <a:solidFill>
              <a:schemeClr val="accent6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4" name="CustomShape 10"/>
          <p:cNvSpPr/>
          <p:nvPr/>
        </p:nvSpPr>
        <p:spPr>
          <a:xfrm>
            <a:off x="7513560" y="1605240"/>
            <a:ext cx="3113280" cy="819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</a:pPr>
            <a:r>
              <a:rPr b="1" i="1" lang="ru-RU" sz="1600" spc="-1" strike="noStrike">
                <a:solidFill>
                  <a:srgbClr val="ff0000"/>
                </a:solidFill>
                <a:latin typeface="Georgia"/>
                <a:ea typeface="바탕"/>
              </a:rPr>
              <a:t>Технических  средств </a:t>
            </a:r>
            <a:endParaRPr b="0" lang="ru-RU" sz="16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i="1" lang="ru-RU" sz="1600" spc="-1" strike="noStrike">
                <a:solidFill>
                  <a:srgbClr val="ff0000"/>
                </a:solidFill>
                <a:latin typeface="Georgia"/>
                <a:ea typeface="바탕"/>
              </a:rPr>
              <a:t>реабилитации и адаптации</a:t>
            </a:r>
            <a:endParaRPr b="0" lang="ru-RU" sz="1600" spc="-1" strike="noStrike">
              <a:latin typeface="Arial"/>
            </a:endParaRPr>
          </a:p>
        </p:txBody>
      </p:sp>
      <p:sp>
        <p:nvSpPr>
          <p:cNvPr id="55" name="CustomShape 11"/>
          <p:cNvSpPr/>
          <p:nvPr/>
        </p:nvSpPr>
        <p:spPr>
          <a:xfrm>
            <a:off x="7414920" y="2376360"/>
            <a:ext cx="3000600" cy="4626000"/>
          </a:xfrm>
          <a:prstGeom prst="rtTriangle">
            <a:avLst/>
          </a:prstGeom>
          <a:gradFill rotWithShape="0">
            <a:gsLst>
              <a:gs pos="0">
                <a:srgbClr val="bcfee3"/>
              </a:gs>
              <a:gs pos="100000">
                <a:srgbClr val="e5fff2"/>
              </a:gs>
            </a:gsLst>
            <a:lin ang="16200000"/>
          </a:gradFill>
          <a:ln>
            <a:solidFill>
              <a:srgbClr val="3db894"/>
            </a:solidFill>
            <a:round/>
          </a:ln>
          <a:effectLst>
            <a:outerShdw blurRad="40000" dir="5400000" dist="20160" rotWithShape="0">
              <a:srgbClr val="000000">
                <a:alpha val="38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/>
        </p:style>
      </p:sp>
      <p:sp>
        <p:nvSpPr>
          <p:cNvPr id="56" name="CustomShape 12"/>
          <p:cNvSpPr/>
          <p:nvPr/>
        </p:nvSpPr>
        <p:spPr>
          <a:xfrm rot="16200000">
            <a:off x="8147160" y="4647240"/>
            <a:ext cx="1727280" cy="2984400"/>
          </a:xfrm>
          <a:prstGeom prst="rtTriangle">
            <a:avLst/>
          </a:prstGeom>
          <a:gradFill rotWithShape="0">
            <a:gsLst>
              <a:gs pos="0">
                <a:srgbClr val="c3f9ff"/>
              </a:gs>
              <a:gs pos="100000">
                <a:srgbClr val="e7fdff"/>
              </a:gs>
            </a:gsLst>
            <a:lin ang="10800000"/>
          </a:gradFill>
          <a:ln>
            <a:solidFill>
              <a:srgbClr val="22cdd6"/>
            </a:solidFill>
            <a:round/>
          </a:ln>
          <a:effectLst>
            <a:outerShdw blurRad="40000" dir="5400000" dist="2016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</p:sp>
      <p:pic>
        <p:nvPicPr>
          <p:cNvPr id="57" name="Рисунок 16" descr=""/>
          <p:cNvPicPr/>
          <p:nvPr/>
        </p:nvPicPr>
        <p:blipFill>
          <a:blip r:embed="rId1"/>
          <a:stretch/>
        </p:blipFill>
        <p:spPr>
          <a:xfrm>
            <a:off x="9108360" y="3829680"/>
            <a:ext cx="1518480" cy="1517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8" name="Рисунок 18" descr=""/>
          <p:cNvPicPr/>
          <p:nvPr/>
        </p:nvPicPr>
        <p:blipFill>
          <a:blip r:embed="rId2"/>
          <a:srcRect l="9861" t="0" r="2357" b="0"/>
          <a:stretch/>
        </p:blipFill>
        <p:spPr>
          <a:xfrm>
            <a:off x="8204040" y="2528640"/>
            <a:ext cx="2261880" cy="1270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9" name="Рисунок 21" descr=""/>
          <p:cNvPicPr/>
          <p:nvPr/>
        </p:nvPicPr>
        <p:blipFill>
          <a:blip r:embed="rId3"/>
          <a:stretch/>
        </p:blipFill>
        <p:spPr>
          <a:xfrm>
            <a:off x="8897040" y="5365800"/>
            <a:ext cx="1581480" cy="1581480"/>
          </a:xfrm>
          <a:prstGeom prst="rect">
            <a:avLst/>
          </a:prstGeom>
          <a:ln>
            <a:noFill/>
          </a:ln>
        </p:spPr>
      </p:pic>
      <p:pic>
        <p:nvPicPr>
          <p:cNvPr id="60" name="Рисунок 49" descr=""/>
          <p:cNvPicPr/>
          <p:nvPr/>
        </p:nvPicPr>
        <p:blipFill>
          <a:blip r:embed="rId4"/>
          <a:stretch/>
        </p:blipFill>
        <p:spPr>
          <a:xfrm>
            <a:off x="7048440" y="4055760"/>
            <a:ext cx="2422440" cy="2422440"/>
          </a:xfrm>
          <a:prstGeom prst="rect">
            <a:avLst/>
          </a:prstGeom>
          <a:ln>
            <a:noFill/>
          </a:ln>
        </p:spPr>
      </p:pic>
      <p:pic>
        <p:nvPicPr>
          <p:cNvPr id="61" name="Picture 2" descr=""/>
          <p:cNvPicPr/>
          <p:nvPr/>
        </p:nvPicPr>
        <p:blipFill>
          <a:blip r:embed="rId5"/>
          <a:stretch/>
        </p:blipFill>
        <p:spPr>
          <a:xfrm>
            <a:off x="9837360" y="196200"/>
            <a:ext cx="660600" cy="696960"/>
          </a:xfrm>
          <a:prstGeom prst="rect">
            <a:avLst/>
          </a:prstGeom>
          <a:ln>
            <a:noFill/>
          </a:ln>
        </p:spPr>
      </p:pic>
      <p:sp>
        <p:nvSpPr>
          <p:cNvPr id="62" name="CustomShape 13"/>
          <p:cNvSpPr/>
          <p:nvPr/>
        </p:nvSpPr>
        <p:spPr>
          <a:xfrm>
            <a:off x="7479000" y="183960"/>
            <a:ext cx="2504160" cy="850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noAutofit/>
          </a:bodyPr>
          <a:p>
            <a:pPr algn="ctr">
              <a:lnSpc>
                <a:spcPct val="100000"/>
              </a:lnSpc>
            </a:pPr>
            <a:r>
              <a:rPr b="0" i="1" lang="ru-RU" sz="1000" spc="-1" strike="noStrike">
                <a:solidFill>
                  <a:srgbClr val="305250"/>
                </a:solidFill>
                <a:latin typeface="Georgia"/>
                <a:ea typeface="DejaVu Sans"/>
              </a:rPr>
              <a:t>Краевое государственное </a:t>
            </a:r>
            <a:endParaRPr b="0" lang="ru-RU" sz="10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i="1" lang="ru-RU" sz="1000" spc="-1" strike="noStrike">
                <a:solidFill>
                  <a:srgbClr val="305250"/>
                </a:solidFill>
                <a:latin typeface="Georgia"/>
                <a:ea typeface="DejaVu Sans"/>
              </a:rPr>
              <a:t>автономное учреждение</a:t>
            </a:r>
            <a:endParaRPr b="0" lang="ru-RU" sz="10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i="1" lang="ru-RU" sz="1000" spc="-1" strike="noStrike">
                <a:solidFill>
                  <a:srgbClr val="305250"/>
                </a:solidFill>
                <a:latin typeface="Georgia"/>
                <a:ea typeface="DejaVu Sans"/>
              </a:rPr>
              <a:t>социального обслуживания</a:t>
            </a:r>
            <a:endParaRPr b="0" lang="ru-RU" sz="10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i="1" lang="ru-RU" sz="1000" spc="-1" strike="noStrike">
                <a:solidFill>
                  <a:srgbClr val="305250"/>
                </a:solidFill>
                <a:latin typeface="Georgia"/>
                <a:ea typeface="DejaVu Sans"/>
              </a:rPr>
              <a:t>«Приморский центр социального </a:t>
            </a:r>
            <a:endParaRPr b="0" lang="ru-RU" sz="10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i="1" lang="ru-RU" sz="1000" spc="-1" strike="noStrike">
                <a:solidFill>
                  <a:srgbClr val="305250"/>
                </a:solidFill>
                <a:latin typeface="Georgia"/>
                <a:ea typeface="DejaVu Sans"/>
              </a:rPr>
              <a:t>обслуживания населения»</a:t>
            </a:r>
            <a:endParaRPr b="0" lang="ru-RU" sz="1000" spc="-1" strike="noStrike">
              <a:latin typeface="Arial"/>
            </a:endParaRPr>
          </a:p>
        </p:txBody>
      </p:sp>
      <p:sp>
        <p:nvSpPr>
          <p:cNvPr id="63" name="CustomShape 14"/>
          <p:cNvSpPr/>
          <p:nvPr/>
        </p:nvSpPr>
        <p:spPr>
          <a:xfrm>
            <a:off x="3936600" y="719280"/>
            <a:ext cx="2713320" cy="6727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9720" rIns="99720" tIns="49680" bIns="49680">
            <a:noAutofit/>
          </a:bodyPr>
          <a:p>
            <a:pPr algn="r"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i="1" lang="ru-RU" sz="1100" spc="-1" strike="noStrike">
                <a:solidFill>
                  <a:srgbClr val="305250"/>
                </a:solidFill>
                <a:latin typeface="Georgia"/>
                <a:ea typeface="DejaVu Sans"/>
              </a:rPr>
              <a:t>КГАУСО «ПЦСОН»</a:t>
            </a:r>
            <a:endParaRPr b="0" lang="ru-RU" sz="11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i="1" lang="ru-RU" sz="1100" spc="-1" strike="noStrike">
                <a:solidFill>
                  <a:srgbClr val="305250"/>
                </a:solidFill>
                <a:latin typeface="Georgia"/>
                <a:ea typeface="DejaVu Sans"/>
              </a:rPr>
              <a:t>г. Владивосток, </a:t>
            </a:r>
            <a:endParaRPr b="0" lang="ru-RU" sz="11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i="1" lang="ru-RU" sz="1100" spc="-1" strike="noStrike">
                <a:solidFill>
                  <a:srgbClr val="305250"/>
                </a:solidFill>
                <a:latin typeface="Georgia"/>
                <a:ea typeface="DejaVu Sans"/>
              </a:rPr>
              <a:t> </a:t>
            </a:r>
            <a:r>
              <a:rPr b="1" i="1" lang="ru-RU" sz="1100" spc="-1" strike="noStrike">
                <a:solidFill>
                  <a:srgbClr val="305250"/>
                </a:solidFill>
                <a:latin typeface="Georgia"/>
                <a:ea typeface="DejaVu Sans"/>
              </a:rPr>
              <a:t>ул. Иртышская, д.8, каб.7</a:t>
            </a:r>
            <a:endParaRPr b="0" lang="ru-RU" sz="11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11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i="1" lang="ru-RU" sz="1100" spc="-1" strike="noStrike">
                <a:solidFill>
                  <a:srgbClr val="305250"/>
                </a:solidFill>
                <a:latin typeface="Georgia"/>
                <a:ea typeface="DejaVu Sans"/>
              </a:rPr>
              <a:t>8 ( 423 ) 260-43-19</a:t>
            </a:r>
            <a:endParaRPr b="0" lang="ru-RU" sz="11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i="1" lang="ru-RU" sz="1100" spc="-1" strike="noStrike">
                <a:solidFill>
                  <a:srgbClr val="305250"/>
                </a:solidFill>
                <a:latin typeface="Georgia"/>
                <a:ea typeface="DejaVu Sans"/>
              </a:rPr>
              <a:t>_________________________</a:t>
            </a:r>
            <a:endParaRPr b="0" lang="ru-RU" sz="11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11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i="1" lang="ru-RU" sz="1200" spc="-1" strike="noStrike" u="sng">
                <a:solidFill>
                  <a:srgbClr val="6b9f25"/>
                </a:solidFill>
                <a:uFillTx/>
                <a:latin typeface="Georgia"/>
                <a:ea typeface="DejaVu Sans"/>
                <a:hlinkClick r:id="rId6"/>
              </a:rPr>
              <a:t>http://www.pcson.ru</a:t>
            </a:r>
            <a:endParaRPr b="0" lang="ru-RU" sz="1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1200" spc="-1" strike="noStrike">
              <a:latin typeface="Arial"/>
            </a:endParaRPr>
          </a:p>
          <a:p>
            <a:pPr algn="ctr">
              <a:lnSpc>
                <a:spcPct val="150000"/>
              </a:lnSpc>
            </a:pPr>
            <a:r>
              <a:rPr b="1" i="1" lang="ru-RU" sz="1200" spc="-1" strike="noStrike">
                <a:solidFill>
                  <a:srgbClr val="305250"/>
                </a:solidFill>
                <a:latin typeface="Georgia"/>
                <a:ea typeface="DejaVu Sans"/>
              </a:rPr>
              <a:t>Время работы пункта проката технических средств реабилитации:</a:t>
            </a:r>
            <a:endParaRPr b="0" lang="ru-RU" sz="1200" spc="-1" strike="noStrike">
              <a:latin typeface="Arial"/>
            </a:endParaRPr>
          </a:p>
          <a:p>
            <a:pPr algn="ctr">
              <a:lnSpc>
                <a:spcPct val="150000"/>
              </a:lnSpc>
            </a:pPr>
            <a:endParaRPr b="0" lang="ru-RU" sz="1200" spc="-1" strike="noStrike">
              <a:latin typeface="Arial"/>
            </a:endParaRPr>
          </a:p>
          <a:p>
            <a:pPr algn="ctr">
              <a:lnSpc>
                <a:spcPct val="150000"/>
              </a:lnSpc>
            </a:pPr>
            <a:r>
              <a:rPr b="1" i="1" lang="ru-RU" sz="1200" spc="-1" strike="noStrike">
                <a:solidFill>
                  <a:srgbClr val="305250"/>
                </a:solidFill>
                <a:latin typeface="Georgia"/>
                <a:ea typeface="DejaVu Sans"/>
              </a:rPr>
              <a:t>Понедельник: 8:00 – 17:00</a:t>
            </a:r>
            <a:endParaRPr b="0" lang="ru-RU" sz="1200" spc="-1" strike="noStrike">
              <a:latin typeface="Arial"/>
            </a:endParaRPr>
          </a:p>
          <a:p>
            <a:pPr algn="ctr">
              <a:lnSpc>
                <a:spcPct val="150000"/>
              </a:lnSpc>
            </a:pPr>
            <a:r>
              <a:rPr b="1" i="1" lang="ru-RU" sz="1200" spc="-1" strike="noStrike">
                <a:solidFill>
                  <a:srgbClr val="305250"/>
                </a:solidFill>
                <a:latin typeface="Georgia"/>
                <a:ea typeface="DejaVu Sans"/>
              </a:rPr>
              <a:t>Вторник: 8:00 — 17:00</a:t>
            </a:r>
            <a:endParaRPr b="0" lang="ru-RU" sz="1200" spc="-1" strike="noStrike">
              <a:latin typeface="Arial"/>
            </a:endParaRPr>
          </a:p>
          <a:p>
            <a:pPr algn="ctr">
              <a:lnSpc>
                <a:spcPct val="150000"/>
              </a:lnSpc>
            </a:pPr>
            <a:r>
              <a:rPr b="1" i="1" lang="ru-RU" sz="1200" spc="-1" strike="noStrike">
                <a:solidFill>
                  <a:srgbClr val="305250"/>
                </a:solidFill>
                <a:latin typeface="Georgia"/>
                <a:ea typeface="DejaVu Sans"/>
              </a:rPr>
              <a:t>Среда: 8:00 – 17:00</a:t>
            </a:r>
            <a:endParaRPr b="0" lang="ru-RU" sz="1200" spc="-1" strike="noStrike">
              <a:latin typeface="Arial"/>
            </a:endParaRPr>
          </a:p>
          <a:p>
            <a:pPr algn="ctr">
              <a:lnSpc>
                <a:spcPct val="150000"/>
              </a:lnSpc>
            </a:pPr>
            <a:r>
              <a:rPr b="1" i="1" lang="ru-RU" sz="1200" spc="-1" strike="noStrike">
                <a:solidFill>
                  <a:srgbClr val="305250"/>
                </a:solidFill>
                <a:latin typeface="Georgia"/>
                <a:ea typeface="DejaVu Sans"/>
              </a:rPr>
              <a:t>Четверг: 8:00 – 17:00</a:t>
            </a:r>
            <a:endParaRPr b="0" lang="ru-RU" sz="1200" spc="-1" strike="noStrike">
              <a:latin typeface="Arial"/>
            </a:endParaRPr>
          </a:p>
          <a:p>
            <a:pPr algn="ctr">
              <a:lnSpc>
                <a:spcPct val="150000"/>
              </a:lnSpc>
            </a:pPr>
            <a:r>
              <a:rPr b="1" i="1" lang="ru-RU" sz="1200" spc="-1" strike="noStrike">
                <a:solidFill>
                  <a:srgbClr val="305250"/>
                </a:solidFill>
                <a:latin typeface="Georgia"/>
                <a:ea typeface="DejaVu Sans"/>
              </a:rPr>
              <a:t>Пятница: 8:00 – 15:45</a:t>
            </a:r>
            <a:endParaRPr b="0" lang="ru-RU" sz="1200" spc="-1" strike="noStrike">
              <a:latin typeface="Arial"/>
            </a:endParaRPr>
          </a:p>
          <a:p>
            <a:pPr algn="ctr">
              <a:lnSpc>
                <a:spcPct val="150000"/>
              </a:lnSpc>
            </a:pPr>
            <a:r>
              <a:rPr b="1" i="1" lang="ru-RU" sz="1200" spc="-1" strike="noStrike">
                <a:solidFill>
                  <a:srgbClr val="305250"/>
                </a:solidFill>
                <a:latin typeface="Georgia"/>
                <a:ea typeface="DejaVu Sans"/>
              </a:rPr>
              <a:t>Суббота - выходной</a:t>
            </a:r>
            <a:endParaRPr b="0" lang="ru-RU" sz="1200" spc="-1" strike="noStrike">
              <a:latin typeface="Arial"/>
            </a:endParaRPr>
          </a:p>
          <a:p>
            <a:pPr algn="ctr">
              <a:lnSpc>
                <a:spcPct val="150000"/>
              </a:lnSpc>
            </a:pPr>
            <a:r>
              <a:rPr b="1" i="1" lang="ru-RU" sz="1200" spc="-1" strike="noStrike">
                <a:solidFill>
                  <a:srgbClr val="305250"/>
                </a:solidFill>
                <a:latin typeface="Georgia"/>
                <a:ea typeface="DejaVu Sans"/>
              </a:rPr>
              <a:t>Воскресенье - выходной</a:t>
            </a:r>
            <a:endParaRPr b="0" lang="ru-RU" sz="1200" spc="-1" strike="noStrike">
              <a:latin typeface="Arial"/>
            </a:endParaRPr>
          </a:p>
          <a:p>
            <a:pPr algn="ctr">
              <a:lnSpc>
                <a:spcPct val="150000"/>
              </a:lnSpc>
            </a:pPr>
            <a:r>
              <a:rPr b="1" i="1" lang="ru-RU" sz="1200" spc="-1" strike="noStrike">
                <a:solidFill>
                  <a:srgbClr val="305250"/>
                </a:solidFill>
                <a:latin typeface="Georgia"/>
                <a:ea typeface="DejaVu Sans"/>
              </a:rPr>
              <a:t>Обед: 12:00 – 12:45</a:t>
            </a:r>
            <a:endParaRPr b="0" lang="ru-RU" sz="1200" spc="-1" strike="noStrike">
              <a:latin typeface="Arial"/>
            </a:endParaRPr>
          </a:p>
          <a:p>
            <a:pPr algn="ctr">
              <a:lnSpc>
                <a:spcPct val="150000"/>
              </a:lnSpc>
            </a:pPr>
            <a:endParaRPr b="0" lang="ru-RU" sz="1200" spc="-1" strike="noStrike">
              <a:latin typeface="Arial"/>
            </a:endParaRPr>
          </a:p>
          <a:p>
            <a:pPr algn="ctr">
              <a:lnSpc>
                <a:spcPct val="150000"/>
              </a:lnSpc>
            </a:pPr>
            <a:endParaRPr b="0" lang="ru-RU" sz="1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1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1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1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1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1200" spc="-1" strike="noStrike">
              <a:latin typeface="Arial"/>
            </a:endParaRPr>
          </a:p>
        </p:txBody>
      </p:sp>
      <p:graphicFrame>
        <p:nvGraphicFramePr>
          <p:cNvPr id="64" name="Table 15"/>
          <p:cNvGraphicFramePr/>
          <p:nvPr/>
        </p:nvGraphicFramePr>
        <p:xfrm>
          <a:off x="111600" y="1192320"/>
          <a:ext cx="3311640" cy="4812840"/>
        </p:xfrm>
        <a:graphic>
          <a:graphicData uri="http://schemas.openxmlformats.org/drawingml/2006/table">
            <a:tbl>
              <a:tblPr/>
              <a:tblGrid>
                <a:gridCol w="1872000"/>
                <a:gridCol w="686160"/>
                <a:gridCol w="753840"/>
              </a:tblGrid>
              <a:tr h="51804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400" spc="-1" strike="noStrike">
                          <a:solidFill>
                            <a:srgbClr val="305250"/>
                          </a:solidFill>
                          <a:latin typeface="Georgia"/>
                          <a:ea typeface="DejaVu Sans"/>
                        </a:rPr>
                        <a:t>Прокат костылей</a:t>
                      </a:r>
                      <a:endParaRPr b="0" lang="ru-RU" sz="14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1cade4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400" spc="-1" strike="noStrike">
                          <a:solidFill>
                            <a:srgbClr val="305250"/>
                          </a:solidFill>
                          <a:latin typeface="Georgia"/>
                          <a:ea typeface="DejaVu Sans"/>
                        </a:rPr>
                        <a:t>Сутки</a:t>
                      </a:r>
                      <a:endParaRPr b="0" lang="ru-RU" sz="14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1cade4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400" spc="-1" strike="noStrike">
                          <a:solidFill>
                            <a:srgbClr val="305250"/>
                          </a:solidFill>
                          <a:latin typeface="Georgia"/>
                          <a:ea typeface="DejaVu Sans"/>
                        </a:rPr>
                        <a:t>11 р.</a:t>
                      </a:r>
                      <a:endParaRPr b="0" lang="ru-RU" sz="14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1cade4"/>
                    </a:solidFill>
                  </a:tcPr>
                </a:tc>
              </a:tr>
              <a:tr h="51804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400" spc="-1" strike="noStrike">
                          <a:solidFill>
                            <a:srgbClr val="305250"/>
                          </a:solidFill>
                          <a:latin typeface="Georgia"/>
                          <a:ea typeface="DejaVu Sans"/>
                        </a:rPr>
                        <a:t>Прокат трости/трости 4-х  опорной</a:t>
                      </a:r>
                      <a:endParaRPr b="0" lang="ru-RU" sz="14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2f4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400" spc="-1" strike="noStrike">
                          <a:solidFill>
                            <a:srgbClr val="305250"/>
                          </a:solidFill>
                          <a:latin typeface="Georgia"/>
                          <a:ea typeface="DejaVu Sans"/>
                        </a:rPr>
                        <a:t>сутки</a:t>
                      </a:r>
                      <a:endParaRPr b="0" lang="ru-RU" sz="14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2f4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400" spc="-1" strike="noStrike">
                          <a:solidFill>
                            <a:srgbClr val="305250"/>
                          </a:solidFill>
                          <a:latin typeface="Georgia"/>
                          <a:ea typeface="DejaVu Sans"/>
                        </a:rPr>
                        <a:t>6 р.</a:t>
                      </a:r>
                      <a:endParaRPr b="0" lang="ru-RU" sz="14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2f4"/>
                    </a:solidFill>
                  </a:tcPr>
                </a:tc>
              </a:tr>
              <a:tr h="73116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400" spc="-1" strike="noStrike">
                          <a:solidFill>
                            <a:srgbClr val="305250"/>
                          </a:solidFill>
                          <a:latin typeface="Georgia"/>
                          <a:ea typeface="DejaVu Sans"/>
                        </a:rPr>
                        <a:t>Прокат кресла-коляски</a:t>
                      </a:r>
                      <a:endParaRPr b="0" lang="ru-RU" sz="14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1f9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400" spc="-1" strike="noStrike">
                          <a:solidFill>
                            <a:srgbClr val="305250"/>
                          </a:solidFill>
                          <a:latin typeface="Georgia"/>
                          <a:ea typeface="DejaVu Sans"/>
                        </a:rPr>
                        <a:t>сутки</a:t>
                      </a:r>
                      <a:endParaRPr b="0" lang="ru-RU" sz="14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b="0" lang="ru-RU" sz="14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1f9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400" spc="-1" strike="noStrike">
                          <a:solidFill>
                            <a:srgbClr val="305250"/>
                          </a:solidFill>
                          <a:latin typeface="Georgia"/>
                          <a:ea typeface="DejaVu Sans"/>
                        </a:rPr>
                        <a:t>24 р.</a:t>
                      </a:r>
                      <a:endParaRPr b="0" lang="ru-RU" sz="14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b="0" lang="ru-RU" sz="14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1f9"/>
                    </a:solidFill>
                  </a:tcPr>
                </a:tc>
              </a:tr>
              <a:tr h="73116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400" spc="-1" strike="noStrike">
                          <a:solidFill>
                            <a:srgbClr val="305250"/>
                          </a:solidFill>
                          <a:latin typeface="Georgia"/>
                          <a:ea typeface="DejaVu Sans"/>
                        </a:rPr>
                        <a:t>Прокат кресла-стула с санитарным оснащением</a:t>
                      </a:r>
                      <a:endParaRPr b="0" lang="ru-RU" sz="14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2f4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400" spc="-1" strike="noStrike">
                          <a:solidFill>
                            <a:srgbClr val="305250"/>
                          </a:solidFill>
                          <a:latin typeface="Georgia"/>
                          <a:ea typeface="DejaVu Sans"/>
                        </a:rPr>
                        <a:t>сутки</a:t>
                      </a:r>
                      <a:endParaRPr b="0" lang="ru-RU" sz="14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b="0" lang="ru-RU" sz="14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2f4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400" spc="-1" strike="noStrike">
                          <a:solidFill>
                            <a:srgbClr val="305250"/>
                          </a:solidFill>
                          <a:latin typeface="Georgia"/>
                          <a:ea typeface="DejaVu Sans"/>
                        </a:rPr>
                        <a:t>10 р.</a:t>
                      </a:r>
                      <a:endParaRPr b="0" lang="ru-RU" sz="14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b="0" lang="ru-RU" sz="14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2f4"/>
                    </a:solidFill>
                  </a:tcPr>
                </a:tc>
              </a:tr>
              <a:tr h="51804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400" spc="-1" strike="noStrike">
                          <a:solidFill>
                            <a:srgbClr val="305250"/>
                          </a:solidFill>
                          <a:latin typeface="Georgia"/>
                          <a:ea typeface="DejaVu Sans"/>
                        </a:rPr>
                        <a:t>Прокат ходунков</a:t>
                      </a:r>
                      <a:endParaRPr b="0" lang="ru-RU" sz="14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1f9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400" spc="-1" strike="noStrike">
                          <a:solidFill>
                            <a:srgbClr val="305250"/>
                          </a:solidFill>
                          <a:latin typeface="Georgia"/>
                          <a:ea typeface="DejaVu Sans"/>
                        </a:rPr>
                        <a:t>сутки</a:t>
                      </a:r>
                      <a:endParaRPr b="0" lang="ru-RU" sz="14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1f9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400" spc="-1" strike="noStrike">
                          <a:solidFill>
                            <a:srgbClr val="305250"/>
                          </a:solidFill>
                          <a:latin typeface="Georgia"/>
                          <a:ea typeface="DejaVu Sans"/>
                        </a:rPr>
                        <a:t>14 р.</a:t>
                      </a:r>
                      <a:endParaRPr b="0" lang="ru-RU" sz="14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1f9"/>
                    </a:solidFill>
                  </a:tcPr>
                </a:tc>
              </a:tr>
              <a:tr h="179676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400" spc="-1" strike="noStrike">
                          <a:solidFill>
                            <a:srgbClr val="305250"/>
                          </a:solidFill>
                          <a:latin typeface="Georgia"/>
                          <a:ea typeface="DejaVu Sans"/>
                        </a:rPr>
                        <a:t>Прокат стойки для подтягивания</a:t>
                      </a:r>
                      <a:endParaRPr b="0" lang="ru-RU" sz="14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2f4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400" spc="-1" strike="noStrike">
                          <a:solidFill>
                            <a:srgbClr val="305250"/>
                          </a:solidFill>
                          <a:latin typeface="Georgia"/>
                          <a:ea typeface="DejaVu Sans"/>
                        </a:rPr>
                        <a:t>сутки</a:t>
                      </a:r>
                      <a:endParaRPr b="0" lang="ru-RU" sz="14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b="0" lang="ru-RU" sz="14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2f4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400" spc="-1" strike="noStrike">
                          <a:solidFill>
                            <a:srgbClr val="305250"/>
                          </a:solidFill>
                          <a:latin typeface="Georgia"/>
                          <a:ea typeface="DejaVu Sans"/>
                        </a:rPr>
                        <a:t>13 р.</a:t>
                      </a:r>
                      <a:endParaRPr b="0" lang="ru-RU" sz="14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b="0" lang="ru-RU" sz="14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2f4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5" name="Table 16"/>
          <p:cNvGraphicFramePr/>
          <p:nvPr/>
        </p:nvGraphicFramePr>
        <p:xfrm>
          <a:off x="182520" y="82440"/>
          <a:ext cx="3175200" cy="1134000"/>
        </p:xfrm>
        <a:graphic>
          <a:graphicData uri="http://schemas.openxmlformats.org/drawingml/2006/table">
            <a:tbl>
              <a:tblPr/>
              <a:tblGrid>
                <a:gridCol w="3175560"/>
              </a:tblGrid>
              <a:tr h="113436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endParaRPr b="0" lang="ru-RU" sz="18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400" spc="-1" strike="noStrike">
                          <a:solidFill>
                            <a:srgbClr val="305250"/>
                          </a:solidFill>
                          <a:latin typeface="Georgia"/>
                          <a:ea typeface="DejaVu Sans"/>
                        </a:rPr>
                        <a:t>Тарифы на прокат средств </a:t>
                      </a:r>
                      <a:endParaRPr b="0" lang="ru-RU" sz="14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400" spc="-1" strike="noStrike">
                          <a:solidFill>
                            <a:srgbClr val="305250"/>
                          </a:solidFill>
                          <a:latin typeface="Georgia"/>
                          <a:ea typeface="DejaVu Sans"/>
                        </a:rPr>
                        <a:t>реабилитации и адаптации:</a:t>
                      </a:r>
                      <a:endParaRPr b="0" lang="ru-RU" sz="14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1cade4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6" name="Table 17"/>
          <p:cNvGraphicFramePr/>
          <p:nvPr/>
        </p:nvGraphicFramePr>
        <p:xfrm>
          <a:off x="113760" y="4918680"/>
          <a:ext cx="3311640" cy="2190960"/>
        </p:xfrm>
        <a:graphic>
          <a:graphicData uri="http://schemas.openxmlformats.org/drawingml/2006/table">
            <a:tbl>
              <a:tblPr/>
              <a:tblGrid>
                <a:gridCol w="1890360"/>
                <a:gridCol w="682200"/>
                <a:gridCol w="739440"/>
              </a:tblGrid>
              <a:tr h="49716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400" spc="-1" strike="noStrike">
                          <a:solidFill>
                            <a:srgbClr val="305250"/>
                          </a:solidFill>
                          <a:latin typeface="Georgia"/>
                          <a:ea typeface="DejaVu Sans"/>
                        </a:rPr>
                        <a:t>Прокат матраца противопролежнего </a:t>
                      </a:r>
                      <a:endParaRPr b="0" lang="ru-RU" sz="14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1cade4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400" spc="-1" strike="noStrike">
                          <a:solidFill>
                            <a:srgbClr val="305250"/>
                          </a:solidFill>
                          <a:latin typeface="Georgia"/>
                          <a:ea typeface="DejaVu Sans"/>
                        </a:rPr>
                        <a:t>сутки</a:t>
                      </a:r>
                      <a:endParaRPr b="0" lang="ru-RU" sz="14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b="0" lang="ru-RU" sz="14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1cade4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400" spc="-1" strike="noStrike">
                          <a:solidFill>
                            <a:srgbClr val="305250"/>
                          </a:solidFill>
                          <a:latin typeface="Georgia"/>
                          <a:ea typeface="DejaVu Sans"/>
                        </a:rPr>
                        <a:t>6 р.</a:t>
                      </a:r>
                      <a:endParaRPr b="0" lang="ru-RU" sz="14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b="0" lang="ru-RU" sz="14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1cade4"/>
                    </a:solidFill>
                  </a:tcPr>
                </a:tc>
              </a:tr>
              <a:tr h="49716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400" spc="-1" strike="noStrike">
                          <a:solidFill>
                            <a:srgbClr val="305250"/>
                          </a:solidFill>
                          <a:latin typeface="Georgia"/>
                          <a:ea typeface="DejaVu Sans"/>
                        </a:rPr>
                        <a:t>Прокат подставки под спину</a:t>
                      </a:r>
                      <a:endParaRPr b="0" lang="ru-RU" sz="14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2f4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400" spc="-1" strike="noStrike">
                          <a:solidFill>
                            <a:srgbClr val="305250"/>
                          </a:solidFill>
                          <a:latin typeface="Georgia"/>
                          <a:ea typeface="DejaVu Sans"/>
                        </a:rPr>
                        <a:t>сутки</a:t>
                      </a:r>
                      <a:endParaRPr b="0" lang="ru-RU" sz="14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b="0" lang="ru-RU" sz="14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2f4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400" spc="-1" strike="noStrike">
                          <a:solidFill>
                            <a:srgbClr val="305250"/>
                          </a:solidFill>
                          <a:latin typeface="Georgia"/>
                          <a:ea typeface="DejaVu Sans"/>
                        </a:rPr>
                        <a:t>10 р.</a:t>
                      </a:r>
                      <a:endParaRPr b="0" lang="ru-RU" sz="14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2f4"/>
                    </a:solidFill>
                  </a:tcPr>
                </a:tc>
              </a:tr>
              <a:tr h="49716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400" spc="-1" strike="noStrike">
                          <a:solidFill>
                            <a:srgbClr val="305250"/>
                          </a:solidFill>
                          <a:latin typeface="Georgia"/>
                          <a:ea typeface="DejaVu Sans"/>
                        </a:rPr>
                        <a:t>Прокат стола прикроватного</a:t>
                      </a:r>
                      <a:endParaRPr b="0" lang="ru-RU" sz="14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1f9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400" spc="-1" strike="noStrike">
                          <a:solidFill>
                            <a:srgbClr val="305250"/>
                          </a:solidFill>
                          <a:latin typeface="Georgia"/>
                          <a:ea typeface="DejaVu Sans"/>
                        </a:rPr>
                        <a:t>сутки</a:t>
                      </a:r>
                      <a:endParaRPr b="0" lang="ru-RU" sz="14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1f9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400" spc="-1" strike="noStrike">
                          <a:solidFill>
                            <a:srgbClr val="305250"/>
                          </a:solidFill>
                          <a:latin typeface="Georgia"/>
                          <a:ea typeface="DejaVu Sans"/>
                        </a:rPr>
                        <a:t>11 р.</a:t>
                      </a:r>
                      <a:endParaRPr b="0" lang="ru-RU" sz="14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1f9"/>
                    </a:solidFill>
                  </a:tcPr>
                </a:tc>
              </a:tr>
              <a:tr h="69984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400" spc="-1" strike="noStrike">
                          <a:solidFill>
                            <a:srgbClr val="305250"/>
                          </a:solidFill>
                          <a:latin typeface="Georgia"/>
                          <a:ea typeface="DejaVu Sans"/>
                        </a:rPr>
                        <a:t>Прокат кровати функциональной медицинской</a:t>
                      </a:r>
                      <a:endParaRPr b="0" lang="ru-RU" sz="14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2f4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1400" spc="-1" strike="noStrike">
                          <a:solidFill>
                            <a:srgbClr val="305250"/>
                          </a:solidFill>
                          <a:latin typeface="Georgia"/>
                          <a:ea typeface="DejaVu Sans"/>
                        </a:rPr>
                        <a:t>сутки</a:t>
                      </a:r>
                      <a:endParaRPr b="0" lang="ru-RU" sz="14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endParaRPr b="0" lang="ru-RU" sz="14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2f4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1400" spc="-1" strike="noStrike">
                          <a:solidFill>
                            <a:srgbClr val="305250"/>
                          </a:solidFill>
                          <a:latin typeface="Georgia"/>
                          <a:ea typeface="DejaVu Sans"/>
                        </a:rPr>
                        <a:t>51 р.</a:t>
                      </a:r>
                      <a:endParaRPr b="0" lang="ru-RU" sz="14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endParaRPr b="0" lang="ru-RU" sz="14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2f4"/>
                    </a:solidFill>
                  </a:tcPr>
                </a:tc>
              </a:tr>
            </a:tbl>
          </a:graphicData>
        </a:graphic>
      </p:graphicFrame>
      <p:sp>
        <p:nvSpPr>
          <p:cNvPr id="67" name="CustomShape 18"/>
          <p:cNvSpPr/>
          <p:nvPr/>
        </p:nvSpPr>
        <p:spPr>
          <a:xfrm>
            <a:off x="3746520" y="6112800"/>
            <a:ext cx="3113280" cy="819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</a:pPr>
            <a:r>
              <a:rPr b="1" i="1" lang="ru-RU" sz="1200" spc="-1" strike="noStrike">
                <a:solidFill>
                  <a:srgbClr val="ff0000"/>
                </a:solidFill>
                <a:latin typeface="Georgia"/>
                <a:ea typeface="바탕"/>
              </a:rPr>
              <a:t>Предварительно рекомендуем обратиться к нам по номеру телефона для подтверждения в наличии необходимых для вас технических средств реабилитации и адаптации</a:t>
            </a:r>
            <a:endParaRPr b="0" lang="ru-RU" sz="1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CustomShape 1"/>
          <p:cNvSpPr/>
          <p:nvPr/>
        </p:nvSpPr>
        <p:spPr>
          <a:xfrm>
            <a:off x="0" y="12600"/>
            <a:ext cx="10692000" cy="7499520"/>
          </a:xfrm>
          <a:prstGeom prst="rect">
            <a:avLst/>
          </a:prstGeom>
          <a:solidFill>
            <a:schemeClr val="accent6"/>
          </a:solidFill>
          <a:ln>
            <a:solidFill>
              <a:srgbClr val="5da19c"/>
            </a:solidFill>
            <a:round/>
          </a:ln>
          <a:effectLst>
            <a:outerShdw blurRad="40000" dir="5400000" dist="20160" rotWithShape="0">
              <a:srgbClr val="000000">
                <a:alpha val="38000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/>
        </p:style>
      </p:sp>
      <p:sp>
        <p:nvSpPr>
          <p:cNvPr id="69" name="CustomShape 2"/>
          <p:cNvSpPr/>
          <p:nvPr/>
        </p:nvSpPr>
        <p:spPr>
          <a:xfrm>
            <a:off x="3711960" y="348120"/>
            <a:ext cx="3029760" cy="6875640"/>
          </a:xfrm>
          <a:prstGeom prst="rect">
            <a:avLst/>
          </a:prstGeom>
          <a:ln>
            <a:noFill/>
          </a:ln>
          <a:effectLst>
            <a:outerShdw blurRad="40000" dir="5400000" dist="20160" rotWithShape="0">
              <a:srgbClr val="000000">
                <a:alpha val="38000"/>
              </a:srgbClr>
            </a:outerShdw>
          </a:effectLst>
        </p:spPr>
        <p:style>
          <a:lnRef idx="1">
            <a:schemeClr val="accent2"/>
          </a:lnRef>
          <a:fillRef idx="1001">
            <a:schemeClr val="lt1"/>
          </a:fillRef>
          <a:effectRef idx="1">
            <a:schemeClr val="accent2"/>
          </a:effectRef>
          <a:fontRef idx="minor"/>
        </p:style>
      </p:sp>
      <p:sp>
        <p:nvSpPr>
          <p:cNvPr id="70" name="CustomShape 3"/>
          <p:cNvSpPr/>
          <p:nvPr/>
        </p:nvSpPr>
        <p:spPr>
          <a:xfrm>
            <a:off x="7377480" y="108360"/>
            <a:ext cx="3273480" cy="7143120"/>
          </a:xfrm>
          <a:prstGeom prst="rect">
            <a:avLst/>
          </a:prstGeom>
          <a:ln>
            <a:noFill/>
          </a:ln>
          <a:effectLst>
            <a:outerShdw blurRad="40000" dir="5400000" dist="20160" rotWithShape="0">
              <a:srgbClr val="000000">
                <a:alpha val="38000"/>
              </a:srgbClr>
            </a:outerShdw>
          </a:effectLst>
        </p:spPr>
        <p:style>
          <a:lnRef idx="1">
            <a:schemeClr val="accent2"/>
          </a:lnRef>
          <a:fillRef idx="1001">
            <a:schemeClr val="lt1"/>
          </a:fillRef>
          <a:effectRef idx="1">
            <a:schemeClr val="accent2"/>
          </a:effectRef>
          <a:fontRef idx="minor"/>
        </p:style>
      </p:sp>
      <p:sp>
        <p:nvSpPr>
          <p:cNvPr id="71" name="CustomShape 4"/>
          <p:cNvSpPr/>
          <p:nvPr/>
        </p:nvSpPr>
        <p:spPr>
          <a:xfrm>
            <a:off x="62280" y="28800"/>
            <a:ext cx="3238560" cy="7483320"/>
          </a:xfrm>
          <a:prstGeom prst="rect">
            <a:avLst/>
          </a:prstGeom>
          <a:ln>
            <a:noFill/>
          </a:ln>
          <a:effectLst>
            <a:outerShdw blurRad="40000" dir="5400000" dist="20160" rotWithShape="0">
              <a:srgbClr val="000000">
                <a:alpha val="38000"/>
              </a:srgbClr>
            </a:outerShdw>
          </a:effectLst>
        </p:spPr>
        <p:style>
          <a:lnRef idx="1">
            <a:schemeClr val="accent2"/>
          </a:lnRef>
          <a:fillRef idx="1001">
            <a:schemeClr val="lt1"/>
          </a:fillRef>
          <a:effectRef idx="1">
            <a:schemeClr val="accent2"/>
          </a:effectRef>
          <a:fontRef idx="minor"/>
        </p:style>
      </p:sp>
      <p:sp>
        <p:nvSpPr>
          <p:cNvPr id="72" name="CustomShape 5"/>
          <p:cNvSpPr/>
          <p:nvPr/>
        </p:nvSpPr>
        <p:spPr>
          <a:xfrm>
            <a:off x="111600" y="79560"/>
            <a:ext cx="3099240" cy="7385400"/>
          </a:xfrm>
          <a:prstGeom prst="rect">
            <a:avLst/>
          </a:prstGeom>
          <a:gradFill rotWithShape="0">
            <a:gsLst>
              <a:gs pos="0">
                <a:srgbClr val="c3f9ff"/>
              </a:gs>
              <a:gs pos="100000">
                <a:srgbClr val="e7fdff"/>
              </a:gs>
            </a:gsLst>
            <a:lin ang="16200000"/>
          </a:gradFill>
          <a:ln>
            <a:solidFill>
              <a:srgbClr val="22cdd6"/>
            </a:solidFill>
            <a:round/>
          </a:ln>
          <a:effectLst>
            <a:outerShdw blurRad="40000" dir="5400000" dist="2016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  <p:txBody>
          <a:bodyPr lIns="99720" rIns="99720" tIns="49680" bIns="49680">
            <a:noAutofit/>
          </a:bodyPr>
          <a:p>
            <a:pPr algn="just"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ru-RU" sz="1200" spc="-1" strike="noStrike">
                <a:solidFill>
                  <a:srgbClr val="305250"/>
                </a:solidFill>
                <a:latin typeface="Georgia"/>
                <a:ea typeface="DejaVu Sans"/>
              </a:rPr>
              <a:t> </a:t>
            </a:r>
            <a:r>
              <a:rPr b="1" lang="ru-RU" sz="1200" spc="-1" strike="noStrike">
                <a:solidFill>
                  <a:srgbClr val="ff0000"/>
                </a:solidFill>
                <a:latin typeface="Georgia"/>
                <a:ea typeface="DejaVu Sans"/>
              </a:rPr>
              <a:t>ПУНКТ ПРОКАТА ТЕХНИЧЕСКИХ СРЕДСТВ РЕАБИЛИТАЦИИ И АДАПТАЦИИ</a:t>
            </a:r>
            <a:endParaRPr b="0" lang="ru-RU" sz="1200" spc="-1" strike="noStrike">
              <a:latin typeface="Arial"/>
            </a:endParaRPr>
          </a:p>
          <a:p>
            <a:pPr algn="ctr">
              <a:lnSpc>
                <a:spcPct val="150000"/>
              </a:lnSpc>
              <a:spcBef>
                <a:spcPts val="241"/>
              </a:spcBef>
            </a:pPr>
            <a:r>
              <a:rPr b="1" lang="ru-RU" sz="1200" spc="-1" strike="noStrike">
                <a:solidFill>
                  <a:srgbClr val="305250"/>
                </a:solidFill>
                <a:latin typeface="Georgia"/>
                <a:ea typeface="DejaVu Sans"/>
              </a:rPr>
              <a:t>Услугами проката могут воспользоваться граждане любого возраста независимо от социального статуса.</a:t>
            </a:r>
            <a:endParaRPr b="0" lang="ru-RU" sz="1200" spc="-1" strike="noStrike">
              <a:latin typeface="Arial"/>
            </a:endParaRPr>
          </a:p>
          <a:p>
            <a:pPr algn="ctr">
              <a:lnSpc>
                <a:spcPct val="150000"/>
              </a:lnSpc>
              <a:spcBef>
                <a:spcPts val="241"/>
              </a:spcBef>
            </a:pPr>
            <a:r>
              <a:rPr b="1" lang="ru-RU" sz="1200" spc="-1" strike="noStrike">
                <a:solidFill>
                  <a:srgbClr val="305250"/>
                </a:solidFill>
                <a:latin typeface="Georgia"/>
                <a:ea typeface="DejaVu Sans"/>
              </a:rPr>
              <a:t>Общее руководство деятельностью пункта проката и контроль качества предоставляемых услуг осуществляется заведующим отделением срочного социального обслуживания</a:t>
            </a:r>
            <a:endParaRPr b="0" lang="ru-RU" sz="1200" spc="-1" strike="noStrike">
              <a:latin typeface="Arial"/>
            </a:endParaRPr>
          </a:p>
          <a:p>
            <a:pPr algn="ctr">
              <a:lnSpc>
                <a:spcPct val="150000"/>
              </a:lnSpc>
              <a:spcBef>
                <a:spcPts val="241"/>
              </a:spcBef>
            </a:pPr>
            <a:endParaRPr b="0" lang="ru-RU" sz="1200" spc="-1" strike="noStrike">
              <a:latin typeface="Arial"/>
            </a:endParaRPr>
          </a:p>
          <a:p>
            <a:pPr algn="ctr">
              <a:lnSpc>
                <a:spcPct val="110000"/>
              </a:lnSpc>
              <a:spcBef>
                <a:spcPts val="241"/>
              </a:spcBef>
            </a:pPr>
            <a:r>
              <a:rPr b="1" lang="ru-RU" sz="1200" spc="-1" strike="noStrike">
                <a:solidFill>
                  <a:srgbClr val="ff0000"/>
                </a:solidFill>
                <a:latin typeface="Georgia"/>
                <a:ea typeface="DejaVu Sans"/>
              </a:rPr>
              <a:t>ПЕРЕЧЕНЬ ТЕХНИЧЕСКИХ  СРЕДСТВ РЕАБИЛИТАЦИИ, КОТОРЫМИ ОСНАЩЕН ПУНКТ ПРОКАТА</a:t>
            </a:r>
            <a:endParaRPr b="0" lang="ru-RU" sz="1200" spc="-1" strike="noStrike">
              <a:latin typeface="Arial"/>
            </a:endParaRPr>
          </a:p>
          <a:p>
            <a:pPr algn="ctr">
              <a:lnSpc>
                <a:spcPct val="150000"/>
              </a:lnSpc>
              <a:spcBef>
                <a:spcPts val="241"/>
              </a:spcBef>
            </a:pPr>
            <a:r>
              <a:rPr b="1" lang="ru-RU" sz="1200" spc="-1" strike="noStrike">
                <a:solidFill>
                  <a:srgbClr val="305250"/>
                </a:solidFill>
                <a:latin typeface="Georgia"/>
                <a:ea typeface="Tahoma"/>
              </a:rPr>
              <a:t>Стол прикроватный, матрац противопролежневый, подставка под спину, трость, трость 4-х опорная, ходунки, кресло-коляска, кресло-стул с санитарным оснащением, кровать функциональная медицинская, </a:t>
            </a:r>
            <a:r>
              <a:rPr b="1" lang="ru-RU" sz="1200" spc="-1" strike="noStrike">
                <a:solidFill>
                  <a:srgbClr val="305250"/>
                </a:solidFill>
                <a:latin typeface="Georgia"/>
                <a:ea typeface="DejaVu Sans"/>
              </a:rPr>
              <a:t>костыли, в том числе, с упором под локоть</a:t>
            </a:r>
            <a:endParaRPr b="0" lang="ru-RU" sz="1200" spc="-1" strike="noStrike">
              <a:latin typeface="Arial"/>
            </a:endParaRPr>
          </a:p>
          <a:p>
            <a:pPr algn="ctr">
              <a:lnSpc>
                <a:spcPct val="150000"/>
              </a:lnSpc>
              <a:spcBef>
                <a:spcPts val="241"/>
              </a:spcBef>
            </a:pPr>
            <a:endParaRPr b="0" lang="ru-RU" sz="1200" spc="-1" strike="noStrike">
              <a:latin typeface="Arial"/>
            </a:endParaRPr>
          </a:p>
          <a:p>
            <a:pPr algn="ctr">
              <a:lnSpc>
                <a:spcPct val="150000"/>
              </a:lnSpc>
              <a:spcBef>
                <a:spcPts val="241"/>
              </a:spcBef>
            </a:pPr>
            <a:endParaRPr b="0" lang="ru-RU" sz="1200" spc="-1" strike="noStrike">
              <a:latin typeface="Arial"/>
            </a:endParaRPr>
          </a:p>
        </p:txBody>
      </p:sp>
      <p:sp>
        <p:nvSpPr>
          <p:cNvPr id="73" name="CustomShape 6"/>
          <p:cNvSpPr/>
          <p:nvPr/>
        </p:nvSpPr>
        <p:spPr>
          <a:xfrm>
            <a:off x="7468920" y="173160"/>
            <a:ext cx="3121560" cy="7054560"/>
          </a:xfrm>
          <a:prstGeom prst="rect">
            <a:avLst/>
          </a:prstGeom>
          <a:gradFill rotWithShape="0">
            <a:gsLst>
              <a:gs pos="0">
                <a:srgbClr val="c3f9ff"/>
              </a:gs>
              <a:gs pos="100000">
                <a:srgbClr val="e7fdff"/>
              </a:gs>
            </a:gsLst>
            <a:lin ang="16200000"/>
          </a:gradFill>
          <a:ln>
            <a:solidFill>
              <a:srgbClr val="22cdd6"/>
            </a:solidFill>
            <a:round/>
          </a:ln>
          <a:effectLst>
            <a:outerShdw blurRad="40000" dir="5400000" dist="2016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  <p:txBody>
          <a:bodyPr lIns="99720" rIns="99720" tIns="49680" bIns="49680">
            <a:noAutofit/>
          </a:bodyPr>
          <a:p>
            <a:pPr algn="ctr"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ru-RU" sz="1200" spc="-1" strike="noStrike">
                <a:solidFill>
                  <a:srgbClr val="ff0000"/>
                </a:solidFill>
                <a:latin typeface="Georgia"/>
                <a:ea typeface="DejaVu Sans"/>
              </a:rPr>
              <a:t>ДОКУМЕНТЫ,</a:t>
            </a:r>
            <a:endParaRPr b="0" lang="ru-RU" sz="1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ru-RU" sz="1200" spc="-1" strike="noStrike">
                <a:solidFill>
                  <a:srgbClr val="ff0000"/>
                </a:solidFill>
                <a:latin typeface="Georgia"/>
                <a:ea typeface="DejaVu Sans"/>
              </a:rPr>
              <a:t>НЕОБХОДИМЫЕ ДЛЯ ПОЛУЧЕНИЯ УСЛУГ ПРОКАТА:</a:t>
            </a:r>
            <a:endParaRPr b="0" lang="ru-RU" sz="1200" spc="-1" strike="noStrike">
              <a:latin typeface="Arial"/>
            </a:endParaRPr>
          </a:p>
          <a:p>
            <a:pPr algn="ctr">
              <a:lnSpc>
                <a:spcPct val="150000"/>
              </a:lnSpc>
              <a:spcBef>
                <a:spcPts val="241"/>
              </a:spcBef>
            </a:pPr>
            <a:r>
              <a:rPr b="1" lang="ru-RU" sz="1200" spc="-1" strike="noStrike">
                <a:solidFill>
                  <a:srgbClr val="305250"/>
                </a:solidFill>
                <a:latin typeface="Georgia"/>
                <a:ea typeface="DejaVu Sans"/>
              </a:rPr>
              <a:t>заявление получателя;</a:t>
            </a:r>
            <a:endParaRPr b="0" lang="ru-RU" sz="1200" spc="-1" strike="noStrike">
              <a:latin typeface="Arial"/>
            </a:endParaRPr>
          </a:p>
          <a:p>
            <a:pPr algn="ctr">
              <a:lnSpc>
                <a:spcPct val="150000"/>
              </a:lnSpc>
              <a:spcBef>
                <a:spcPts val="241"/>
              </a:spcBef>
            </a:pPr>
            <a:r>
              <a:rPr b="1" lang="ru-RU" sz="1200" spc="-1" strike="noStrike">
                <a:solidFill>
                  <a:srgbClr val="305250"/>
                </a:solidFill>
                <a:latin typeface="Georgia"/>
                <a:ea typeface="DejaVu Sans"/>
              </a:rPr>
              <a:t>паспорт или иной документ, удостоверяющий личность получателя</a:t>
            </a:r>
            <a:endParaRPr b="0" lang="ru-RU" sz="1200" spc="-1" strike="noStrike">
              <a:latin typeface="Arial"/>
            </a:endParaRPr>
          </a:p>
          <a:p>
            <a:pPr algn="ctr">
              <a:lnSpc>
                <a:spcPct val="150000"/>
              </a:lnSpc>
              <a:spcBef>
                <a:spcPts val="241"/>
              </a:spcBef>
            </a:pPr>
            <a:endParaRPr b="0" lang="ru-RU" sz="1200" spc="-1" strike="noStrike">
              <a:latin typeface="Arial"/>
            </a:endParaRPr>
          </a:p>
          <a:p>
            <a:pPr algn="ctr">
              <a:lnSpc>
                <a:spcPct val="150000"/>
              </a:lnSpc>
              <a:spcBef>
                <a:spcPts val="241"/>
              </a:spcBef>
            </a:pPr>
            <a:endParaRPr b="0" lang="ru-RU" sz="1200" spc="-1" strike="noStrike">
              <a:latin typeface="Arial"/>
            </a:endParaRPr>
          </a:p>
          <a:p>
            <a:pPr>
              <a:lnSpc>
                <a:spcPct val="150000"/>
              </a:lnSpc>
              <a:spcBef>
                <a:spcPts val="241"/>
              </a:spcBef>
            </a:pPr>
            <a:endParaRPr b="0" lang="ru-RU" sz="1200" spc="-1" strike="noStrike">
              <a:latin typeface="Arial"/>
            </a:endParaRPr>
          </a:p>
          <a:p>
            <a:pPr>
              <a:lnSpc>
                <a:spcPct val="150000"/>
              </a:lnSpc>
              <a:spcBef>
                <a:spcPts val="241"/>
              </a:spcBef>
            </a:pPr>
            <a:endParaRPr b="0" lang="ru-RU" sz="1200" spc="-1" strike="noStrike">
              <a:latin typeface="Arial"/>
            </a:endParaRPr>
          </a:p>
          <a:p>
            <a:pPr>
              <a:lnSpc>
                <a:spcPct val="150000"/>
              </a:lnSpc>
              <a:spcBef>
                <a:spcPts val="241"/>
              </a:spcBef>
            </a:pPr>
            <a:endParaRPr b="0" lang="ru-RU" sz="1200" spc="-1" strike="noStrike">
              <a:latin typeface="Arial"/>
            </a:endParaRPr>
          </a:p>
          <a:p>
            <a:pPr>
              <a:lnSpc>
                <a:spcPct val="120000"/>
              </a:lnSpc>
              <a:spcBef>
                <a:spcPts val="241"/>
              </a:spcBef>
            </a:pPr>
            <a:endParaRPr b="0" lang="ru-RU" sz="1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ru-RU" sz="1200" spc="-1" strike="noStrike">
                <a:solidFill>
                  <a:srgbClr val="ff0000"/>
                </a:solidFill>
                <a:latin typeface="Georgia"/>
                <a:ea typeface="DejaVu Sans"/>
              </a:rPr>
              <a:t>ПОРЯДОК </a:t>
            </a:r>
            <a:endParaRPr b="0" lang="ru-RU" sz="1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ru-RU" sz="1200" spc="-1" strike="noStrike">
                <a:solidFill>
                  <a:srgbClr val="ff0000"/>
                </a:solidFill>
                <a:latin typeface="Georgia"/>
                <a:ea typeface="DejaVu Sans"/>
              </a:rPr>
              <a:t>ОПЛАТЫ УСЛУГ ПРОКАТА</a:t>
            </a:r>
            <a:endParaRPr b="0" lang="ru-RU" sz="1200" spc="-1" strike="noStrike">
              <a:latin typeface="Arial"/>
            </a:endParaRPr>
          </a:p>
          <a:p>
            <a:pPr>
              <a:lnSpc>
                <a:spcPct val="120000"/>
              </a:lnSpc>
              <a:spcBef>
                <a:spcPts val="241"/>
              </a:spcBef>
            </a:pPr>
            <a:endParaRPr b="0" lang="ru-RU" sz="1200" spc="-1" strike="noStrike">
              <a:latin typeface="Arial"/>
            </a:endParaRPr>
          </a:p>
          <a:p>
            <a:pPr>
              <a:lnSpc>
                <a:spcPct val="120000"/>
              </a:lnSpc>
              <a:spcBef>
                <a:spcPts val="241"/>
              </a:spcBef>
            </a:pPr>
            <a:endParaRPr b="0" lang="ru-RU" sz="1200" spc="-1" strike="noStrike">
              <a:latin typeface="Arial"/>
            </a:endParaRPr>
          </a:p>
          <a:p>
            <a:pPr>
              <a:lnSpc>
                <a:spcPct val="120000"/>
              </a:lnSpc>
              <a:spcBef>
                <a:spcPts val="241"/>
              </a:spcBef>
            </a:pPr>
            <a:endParaRPr b="0" lang="ru-RU" sz="1200" spc="-1" strike="noStrike">
              <a:latin typeface="Arial"/>
            </a:endParaRPr>
          </a:p>
          <a:p>
            <a:pPr>
              <a:lnSpc>
                <a:spcPct val="120000"/>
              </a:lnSpc>
              <a:spcBef>
                <a:spcPts val="241"/>
              </a:spcBef>
            </a:pPr>
            <a:endParaRPr b="0" lang="ru-RU" sz="1200" spc="-1" strike="noStrike">
              <a:latin typeface="Arial"/>
            </a:endParaRPr>
          </a:p>
          <a:p>
            <a:pPr>
              <a:lnSpc>
                <a:spcPct val="120000"/>
              </a:lnSpc>
              <a:spcBef>
                <a:spcPts val="241"/>
              </a:spcBef>
            </a:pPr>
            <a:endParaRPr b="0" lang="ru-RU" sz="1200" spc="-1" strike="noStrike">
              <a:latin typeface="Arial"/>
            </a:endParaRPr>
          </a:p>
          <a:p>
            <a:pPr>
              <a:lnSpc>
                <a:spcPct val="120000"/>
              </a:lnSpc>
              <a:spcBef>
                <a:spcPts val="241"/>
              </a:spcBef>
            </a:pPr>
            <a:endParaRPr b="0" lang="ru-RU" sz="1200" spc="-1" strike="noStrike">
              <a:latin typeface="Arial"/>
            </a:endParaRPr>
          </a:p>
          <a:p>
            <a:pPr>
              <a:lnSpc>
                <a:spcPct val="120000"/>
              </a:lnSpc>
              <a:spcBef>
                <a:spcPts val="241"/>
              </a:spcBef>
            </a:pPr>
            <a:endParaRPr b="0" lang="ru-RU" sz="1200" spc="-1" strike="noStrike">
              <a:latin typeface="Arial"/>
            </a:endParaRPr>
          </a:p>
          <a:p>
            <a:pPr>
              <a:lnSpc>
                <a:spcPct val="120000"/>
              </a:lnSpc>
              <a:spcBef>
                <a:spcPts val="241"/>
              </a:spcBef>
            </a:pPr>
            <a:endParaRPr b="0" lang="ru-RU" sz="1200" spc="-1" strike="noStrike">
              <a:latin typeface="Arial"/>
            </a:endParaRPr>
          </a:p>
          <a:p>
            <a:pPr>
              <a:lnSpc>
                <a:spcPct val="120000"/>
              </a:lnSpc>
              <a:spcBef>
                <a:spcPts val="241"/>
              </a:spcBef>
            </a:pPr>
            <a:endParaRPr b="0" lang="ru-RU" sz="1200" spc="-1" strike="noStrike">
              <a:latin typeface="Arial"/>
            </a:endParaRPr>
          </a:p>
          <a:p>
            <a:pPr>
              <a:lnSpc>
                <a:spcPct val="120000"/>
              </a:lnSpc>
              <a:spcBef>
                <a:spcPts val="241"/>
              </a:spcBef>
            </a:pPr>
            <a:endParaRPr b="0" lang="ru-RU" sz="1200" spc="-1" strike="noStrike">
              <a:latin typeface="Arial"/>
            </a:endParaRPr>
          </a:p>
          <a:p>
            <a:pPr>
              <a:lnSpc>
                <a:spcPct val="120000"/>
              </a:lnSpc>
              <a:spcBef>
                <a:spcPts val="241"/>
              </a:spcBef>
            </a:pPr>
            <a:endParaRPr b="0" lang="ru-RU" sz="1200" spc="-1" strike="noStrike">
              <a:latin typeface="Arial"/>
            </a:endParaRPr>
          </a:p>
          <a:p>
            <a:pPr>
              <a:lnSpc>
                <a:spcPct val="120000"/>
              </a:lnSpc>
              <a:spcBef>
                <a:spcPts val="241"/>
              </a:spcBef>
            </a:pPr>
            <a:endParaRPr b="0" lang="ru-RU" sz="1200" spc="-1" strike="noStrike">
              <a:latin typeface="Arial"/>
            </a:endParaRPr>
          </a:p>
        </p:txBody>
      </p:sp>
      <p:sp>
        <p:nvSpPr>
          <p:cNvPr id="74" name="CustomShape 7"/>
          <p:cNvSpPr/>
          <p:nvPr/>
        </p:nvSpPr>
        <p:spPr>
          <a:xfrm>
            <a:off x="7459200" y="108360"/>
            <a:ext cx="3202560" cy="7054560"/>
          </a:xfrm>
          <a:prstGeom prst="rect">
            <a:avLst/>
          </a:prstGeom>
          <a:noFill/>
          <a:ln w="19080">
            <a:solidFill>
              <a:schemeClr val="accent6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5" name="CustomShape 8"/>
          <p:cNvSpPr/>
          <p:nvPr/>
        </p:nvSpPr>
        <p:spPr>
          <a:xfrm>
            <a:off x="3749400" y="348120"/>
            <a:ext cx="2992320" cy="6875640"/>
          </a:xfrm>
          <a:prstGeom prst="rect">
            <a:avLst/>
          </a:prstGeom>
          <a:noFill/>
          <a:ln w="19080">
            <a:solidFill>
              <a:schemeClr val="accent6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6" name="CustomShape 9"/>
          <p:cNvSpPr/>
          <p:nvPr/>
        </p:nvSpPr>
        <p:spPr>
          <a:xfrm>
            <a:off x="92520" y="64080"/>
            <a:ext cx="3150720" cy="7391160"/>
          </a:xfrm>
          <a:prstGeom prst="rect">
            <a:avLst/>
          </a:prstGeom>
          <a:noFill/>
          <a:ln w="19080">
            <a:solidFill>
              <a:schemeClr val="accent6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7" name="CustomShape 10"/>
          <p:cNvSpPr/>
          <p:nvPr/>
        </p:nvSpPr>
        <p:spPr>
          <a:xfrm>
            <a:off x="7457040" y="4388040"/>
            <a:ext cx="1969200" cy="2835720"/>
          </a:xfrm>
          <a:prstGeom prst="rect">
            <a:avLst/>
          </a:prstGeom>
          <a:gradFill rotWithShape="0">
            <a:gsLst>
              <a:gs pos="0">
                <a:srgbClr val="c3f9ff"/>
              </a:gs>
              <a:gs pos="100000">
                <a:srgbClr val="e7fdff"/>
              </a:gs>
            </a:gsLst>
            <a:lin ang="16200000"/>
          </a:gradFill>
          <a:ln>
            <a:solidFill>
              <a:srgbClr val="22cdd6"/>
            </a:solidFill>
            <a:round/>
          </a:ln>
          <a:effectLst>
            <a:outerShdw blurRad="40000" dir="5400000" dist="2016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  <p:txBody>
          <a:bodyPr lIns="99720" rIns="99720" tIns="49680" bIns="49680">
            <a:noAutofit/>
          </a:bodyPr>
          <a:p>
            <a:pPr>
              <a:lnSpc>
                <a:spcPct val="150000"/>
              </a:lnSpc>
              <a:spcBef>
                <a:spcPts val="241"/>
              </a:spcBef>
            </a:pPr>
            <a:r>
              <a:rPr b="1" lang="ru-RU" sz="1200" spc="-1" strike="noStrike">
                <a:solidFill>
                  <a:srgbClr val="305250"/>
                </a:solidFill>
                <a:latin typeface="Georgia"/>
                <a:ea typeface="DejaVu Sans"/>
              </a:rPr>
              <a:t>Оплата за услуги проката вносится в кассу филиала Учреждения в строгом соответствии с договором проката </a:t>
            </a:r>
            <a:endParaRPr b="0" lang="ru-RU" sz="1200" spc="-1" strike="noStrike">
              <a:latin typeface="Arial"/>
            </a:endParaRPr>
          </a:p>
          <a:p>
            <a:pPr algn="ctr">
              <a:lnSpc>
                <a:spcPct val="150000"/>
              </a:lnSpc>
              <a:spcBef>
                <a:spcPts val="241"/>
              </a:spcBef>
            </a:pPr>
            <a:endParaRPr b="0" lang="ru-RU" sz="1200" spc="-1" strike="noStrike">
              <a:latin typeface="Arial"/>
            </a:endParaRPr>
          </a:p>
          <a:p>
            <a:pPr algn="ctr">
              <a:lnSpc>
                <a:spcPct val="150000"/>
              </a:lnSpc>
              <a:spcBef>
                <a:spcPts val="241"/>
              </a:spcBef>
            </a:pPr>
            <a:endParaRPr b="0" lang="ru-RU" sz="1200" spc="-1" strike="noStrike">
              <a:latin typeface="Arial"/>
            </a:endParaRPr>
          </a:p>
          <a:p>
            <a:pPr algn="ctr">
              <a:lnSpc>
                <a:spcPct val="150000"/>
              </a:lnSpc>
              <a:spcBef>
                <a:spcPts val="241"/>
              </a:spcBef>
            </a:pPr>
            <a:endParaRPr b="0" lang="ru-RU" sz="1200" spc="-1" strike="noStrike">
              <a:latin typeface="Arial"/>
            </a:endParaRPr>
          </a:p>
        </p:txBody>
      </p:sp>
      <p:sp>
        <p:nvSpPr>
          <p:cNvPr id="78" name="CustomShape 11"/>
          <p:cNvSpPr/>
          <p:nvPr/>
        </p:nvSpPr>
        <p:spPr>
          <a:xfrm>
            <a:off x="3744000" y="348120"/>
            <a:ext cx="2959560" cy="6851880"/>
          </a:xfrm>
          <a:prstGeom prst="rect">
            <a:avLst/>
          </a:prstGeom>
          <a:gradFill rotWithShape="0">
            <a:gsLst>
              <a:gs pos="0">
                <a:srgbClr val="c3f9ff"/>
              </a:gs>
              <a:gs pos="100000">
                <a:srgbClr val="e7fdff"/>
              </a:gs>
            </a:gsLst>
            <a:lin ang="16200000"/>
          </a:gradFill>
          <a:ln>
            <a:solidFill>
              <a:srgbClr val="22cdd6"/>
            </a:solidFill>
            <a:round/>
          </a:ln>
          <a:effectLst>
            <a:outerShdw blurRad="40000" dir="5400000" dist="2016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  <p:txBody>
          <a:bodyPr lIns="99720" rIns="99720" tIns="49680" bIns="49680">
            <a:noAutofit/>
          </a:bodyPr>
          <a:p>
            <a:pPr algn="ctr">
              <a:lnSpc>
                <a:spcPct val="100000"/>
              </a:lnSpc>
              <a:spcBef>
                <a:spcPts val="241"/>
              </a:spcBef>
            </a:pPr>
            <a:r>
              <a:rPr b="1" lang="ru-RU" sz="1200" spc="-1" strike="noStrike">
                <a:solidFill>
                  <a:srgbClr val="ff0000"/>
                </a:solidFill>
                <a:latin typeface="Georgia"/>
                <a:ea typeface="DejaVu Sans"/>
              </a:rPr>
              <a:t>ПОРЯДОК ПРЕДОСТАВЛЕНИЯ ПРОКАТА ТЕХНИЧЕСКИХ СРЕДСТВ РЕАБИЛИТАЦИИ</a:t>
            </a:r>
            <a:endParaRPr b="0" lang="ru-RU" sz="1200" spc="-1" strike="noStrike">
              <a:latin typeface="Arial"/>
            </a:endParaRPr>
          </a:p>
          <a:p>
            <a:pPr algn="ctr">
              <a:lnSpc>
                <a:spcPct val="150000"/>
              </a:lnSpc>
              <a:spcBef>
                <a:spcPts val="241"/>
              </a:spcBef>
            </a:pPr>
            <a:r>
              <a:rPr b="1" lang="ru-RU" sz="1200" spc="-1" strike="noStrike">
                <a:solidFill>
                  <a:srgbClr val="305250"/>
                </a:solidFill>
                <a:latin typeface="Georgia"/>
                <a:ea typeface="DejaVu Sans"/>
              </a:rPr>
              <a:t>Технические средства реабилитации предоставляются гражданину на основании:</a:t>
            </a:r>
            <a:endParaRPr b="0" lang="ru-RU" sz="1200" spc="-1" strike="noStrike">
              <a:latin typeface="Arial"/>
            </a:endParaRPr>
          </a:p>
          <a:p>
            <a:pPr algn="ctr">
              <a:lnSpc>
                <a:spcPct val="150000"/>
              </a:lnSpc>
              <a:spcBef>
                <a:spcPts val="241"/>
              </a:spcBef>
            </a:pPr>
            <a:r>
              <a:rPr b="1" lang="ru-RU" sz="1200" spc="-1" strike="noStrike">
                <a:solidFill>
                  <a:srgbClr val="305250"/>
                </a:solidFill>
                <a:latin typeface="Georgia"/>
                <a:ea typeface="DejaVu Sans"/>
              </a:rPr>
              <a:t>Договора о прокате, заключённые между заведующим филиалом и гражданином или его законным представителем.</a:t>
            </a:r>
            <a:endParaRPr b="0" lang="ru-RU" sz="1200" spc="-1" strike="noStrike">
              <a:latin typeface="Arial"/>
            </a:endParaRPr>
          </a:p>
          <a:p>
            <a:pPr algn="ctr">
              <a:lnSpc>
                <a:spcPct val="150000"/>
              </a:lnSpc>
              <a:spcBef>
                <a:spcPts val="241"/>
              </a:spcBef>
            </a:pPr>
            <a:r>
              <a:rPr b="1" lang="ru-RU" sz="1200" spc="-1" strike="noStrike">
                <a:solidFill>
                  <a:srgbClr val="305250"/>
                </a:solidFill>
                <a:latin typeface="Georgia"/>
                <a:ea typeface="DejaVu Sans"/>
              </a:rPr>
              <a:t>Квитанции об оплате услуг проката</a:t>
            </a:r>
            <a:endParaRPr b="0" lang="ru-RU" sz="1200" spc="-1" strike="noStrike">
              <a:latin typeface="Arial"/>
            </a:endParaRPr>
          </a:p>
          <a:p>
            <a:pPr algn="just">
              <a:lnSpc>
                <a:spcPct val="150000"/>
              </a:lnSpc>
              <a:spcBef>
                <a:spcPts val="241"/>
              </a:spcBef>
            </a:pPr>
            <a:endParaRPr b="0" lang="ru-RU" sz="1200" spc="-1" strike="noStrike">
              <a:latin typeface="Arial"/>
            </a:endParaRPr>
          </a:p>
          <a:p>
            <a:pPr algn="just">
              <a:lnSpc>
                <a:spcPct val="150000"/>
              </a:lnSpc>
              <a:spcBef>
                <a:spcPts val="241"/>
              </a:spcBef>
            </a:pPr>
            <a:endParaRPr b="0" lang="ru-RU" sz="1200" spc="-1" strike="noStrike">
              <a:latin typeface="Arial"/>
            </a:endParaRPr>
          </a:p>
          <a:p>
            <a:pPr algn="just">
              <a:lnSpc>
                <a:spcPct val="150000"/>
              </a:lnSpc>
              <a:spcBef>
                <a:spcPts val="241"/>
              </a:spcBef>
            </a:pPr>
            <a:endParaRPr b="0" lang="ru-RU" sz="1200" spc="-1" strike="noStrike">
              <a:latin typeface="Arial"/>
            </a:endParaRPr>
          </a:p>
          <a:p>
            <a:pPr algn="just">
              <a:lnSpc>
                <a:spcPct val="150000"/>
              </a:lnSpc>
              <a:spcBef>
                <a:spcPts val="241"/>
              </a:spcBef>
            </a:pPr>
            <a:endParaRPr b="0" lang="ru-RU" sz="1200" spc="-1" strike="noStrike">
              <a:latin typeface="Arial"/>
            </a:endParaRPr>
          </a:p>
          <a:p>
            <a:pPr algn="just">
              <a:lnSpc>
                <a:spcPct val="150000"/>
              </a:lnSpc>
              <a:spcBef>
                <a:spcPts val="241"/>
              </a:spcBef>
            </a:pPr>
            <a:endParaRPr b="0" lang="ru-RU" sz="1200" spc="-1" strike="noStrike">
              <a:latin typeface="Arial"/>
            </a:endParaRPr>
          </a:p>
          <a:p>
            <a:pPr algn="just">
              <a:lnSpc>
                <a:spcPct val="150000"/>
              </a:lnSpc>
              <a:spcBef>
                <a:spcPts val="241"/>
              </a:spcBef>
            </a:pPr>
            <a:endParaRPr b="0" lang="ru-RU" sz="1200" spc="-1" strike="noStrike">
              <a:latin typeface="Arial"/>
            </a:endParaRPr>
          </a:p>
          <a:p>
            <a:pPr algn="just">
              <a:lnSpc>
                <a:spcPct val="150000"/>
              </a:lnSpc>
              <a:spcBef>
                <a:spcPts val="241"/>
              </a:spcBef>
            </a:pPr>
            <a:endParaRPr b="0" lang="ru-RU" sz="1200" spc="-1" strike="noStrike">
              <a:latin typeface="Arial"/>
            </a:endParaRPr>
          </a:p>
          <a:p>
            <a:pPr>
              <a:lnSpc>
                <a:spcPct val="170000"/>
              </a:lnSpc>
              <a:spcBef>
                <a:spcPts val="181"/>
              </a:spcBef>
            </a:pPr>
            <a:endParaRPr b="0" lang="ru-RU" sz="1200" spc="-1" strike="noStrike">
              <a:latin typeface="Arial"/>
            </a:endParaRPr>
          </a:p>
          <a:p>
            <a:pPr>
              <a:lnSpc>
                <a:spcPct val="170000"/>
              </a:lnSpc>
              <a:spcBef>
                <a:spcPts val="181"/>
              </a:spcBef>
            </a:pPr>
            <a:endParaRPr b="0" lang="ru-RU" sz="1200" spc="-1" strike="noStrike">
              <a:latin typeface="Arial"/>
            </a:endParaRPr>
          </a:p>
          <a:p>
            <a:pPr>
              <a:lnSpc>
                <a:spcPct val="170000"/>
              </a:lnSpc>
              <a:spcBef>
                <a:spcPts val="181"/>
              </a:spcBef>
            </a:pPr>
            <a:endParaRPr b="0" lang="ru-RU" sz="1200" spc="-1" strike="noStrike">
              <a:latin typeface="Arial"/>
            </a:endParaRPr>
          </a:p>
        </p:txBody>
      </p:sp>
      <p:pic>
        <p:nvPicPr>
          <p:cNvPr id="79" name="Рисунок 15" descr=""/>
          <p:cNvPicPr/>
          <p:nvPr/>
        </p:nvPicPr>
        <p:blipFill>
          <a:blip r:embed="rId1"/>
          <a:stretch/>
        </p:blipFill>
        <p:spPr>
          <a:xfrm rot="21585000">
            <a:off x="3982320" y="4438080"/>
            <a:ext cx="2531520" cy="2754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0" name="Рисунок 16" descr=""/>
          <p:cNvPicPr/>
          <p:nvPr/>
        </p:nvPicPr>
        <p:blipFill>
          <a:blip r:embed="rId2"/>
          <a:stretch/>
        </p:blipFill>
        <p:spPr>
          <a:xfrm>
            <a:off x="7867080" y="2484360"/>
            <a:ext cx="2302920" cy="1222560"/>
          </a:xfrm>
          <a:prstGeom prst="rect">
            <a:avLst/>
          </a:prstGeom>
          <a:ln>
            <a:noFill/>
          </a:ln>
        </p:spPr>
      </p:pic>
      <p:pic>
        <p:nvPicPr>
          <p:cNvPr id="81" name="Рисунок 2" descr=""/>
          <p:cNvPicPr/>
          <p:nvPr/>
        </p:nvPicPr>
        <p:blipFill>
          <a:blip r:embed="rId3"/>
          <a:stretch/>
        </p:blipFill>
        <p:spPr>
          <a:xfrm>
            <a:off x="8779320" y="5100480"/>
            <a:ext cx="2136960" cy="210564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3548</TotalTime>
  <Application>LibreOffice/6.4.7.2$Linux_X86_64 LibreOffice_project/72d9d5113b23a0ed474720f9d366fcde9a2744dd</Application>
  <Words>439</Words>
  <Paragraphs>138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ADMIN</dc:creator>
  <dc:description/>
  <dc:language>ru-RU</dc:language>
  <cp:lastModifiedBy>astrauser,,,</cp:lastModifiedBy>
  <cp:lastPrinted>2022-04-11T23:25:39Z</cp:lastPrinted>
  <dcterms:modified xsi:type="dcterms:W3CDTF">2022-10-26T15:37:47Z</dcterms:modified>
  <cp:revision>377</cp:revision>
  <dc:subject/>
  <dc:title>Слайд 1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1</vt:i4>
  </property>
  <property fmtid="{D5CDD505-2E9C-101B-9397-08002B2CF9AE}" pid="8" name="PresentationFormat">
    <vt:lpwstr>Произвольный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2</vt:i4>
  </property>
</Properties>
</file>